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312" r:id="rId5"/>
    <p:sldId id="313" r:id="rId6"/>
    <p:sldId id="306" r:id="rId7"/>
    <p:sldId id="300" r:id="rId8"/>
    <p:sldId id="316" r:id="rId9"/>
    <p:sldId id="305" r:id="rId10"/>
    <p:sldId id="307" r:id="rId11"/>
    <p:sldId id="310" r:id="rId12"/>
    <p:sldId id="297" r:id="rId13"/>
    <p:sldId id="30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6274" autoAdjust="0"/>
    <p:restoredTop sz="94647"/>
  </p:normalViewPr>
  <p:slideViewPr>
    <p:cSldViewPr snapToGrid="0" snapToObjects="1">
      <p:cViewPr varScale="1">
        <p:scale>
          <a:sx n="87" d="100"/>
          <a:sy n="87" d="100"/>
        </p:scale>
        <p:origin x="64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Values</c:v>
          </c:tx>
          <c:spPr>
            <a:solidFill>
              <a:srgbClr val="B8B2A4"/>
            </a:solidFill>
            <a:ln>
              <a:noFill/>
            </a:ln>
          </c:spPr>
          <c:invertIfNegative val="1"/>
          <c:dPt>
            <c:idx val="0"/>
            <c:invertIfNegative val="1"/>
            <c:bubble3D val="0"/>
            <c:spPr>
              <a:solidFill>
                <a:srgbClr val="0F766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95C1-4EA2-9F43-7EA34273FE00}"/>
              </c:ext>
            </c:extLst>
          </c:dPt>
          <c:dLbls>
            <c:numFmt formatCode="&quot;£&quot;#,##0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400" b="1">
                    <a:solidFill>
                      <a:srgbClr val="2E2B24"/>
                    </a:solidFill>
                    <a:latin typeface="Calibri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5"/>
              <c:pt idx="0">
                <c:v>Pro Full + all add-ons</c:v>
              </c:pt>
              <c:pt idx="1">
                <c:v>Pro Full</c:v>
              </c:pt>
              <c:pt idx="2">
                <c:v>Pro Secondary</c:v>
              </c:pt>
              <c:pt idx="3">
                <c:v>School seat (10 staff)</c:v>
              </c:pt>
              <c:pt idx="4">
                <c:v>Free</c:v>
              </c:pt>
            </c:strLit>
          </c:cat>
          <c:val>
            <c:numLit>
              <c:formatCode>General</c:formatCode>
              <c:ptCount val="5"/>
              <c:pt idx="0">
                <c:v>129</c:v>
              </c:pt>
              <c:pt idx="1">
                <c:v>79</c:v>
              </c:pt>
              <c:pt idx="2">
                <c:v>59</c:v>
              </c:pt>
              <c:pt idx="3">
                <c:v>35</c:v>
              </c:pt>
              <c:pt idx="4">
                <c:v>0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95C1-4EA2-9F43-7EA34273F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"/>
        <c:axId val="2"/>
      </c:barChart>
      <c:catAx>
        <c:axId val="1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9525">
            <a:solidFill>
              <a:srgbClr val="C7C5BF"/>
            </a:solidFill>
          </a:ln>
        </c:spPr>
        <c:txPr>
          <a:bodyPr rot="0" vert="horz"/>
          <a:lstStyle/>
          <a:p>
            <a:pPr>
              <a:defRPr sz="1400" b="0">
                <a:solidFill>
                  <a:srgbClr val="2E2B24"/>
                </a:solidFill>
                <a:latin typeface="Calibri"/>
              </a:defRPr>
            </a:pPr>
            <a:endParaRPr lang="en-US"/>
          </a:p>
        </c:txPr>
        <c:crossAx val="2"/>
        <c:crosses val="autoZero"/>
        <c:auto val="1"/>
        <c:lblAlgn val="ctr"/>
        <c:lblOffset val="100"/>
        <c:noMultiLvlLbl val="1"/>
      </c:catAx>
      <c:valAx>
        <c:axId val="2"/>
        <c:scaling>
          <c:orientation val="minMax"/>
          <c:min val="0"/>
        </c:scaling>
        <c:delete val="1"/>
        <c:axPos val="b"/>
        <c:numFmt formatCode="General" sourceLinked="1"/>
        <c:majorTickMark val="none"/>
        <c:minorTickMark val="none"/>
        <c:tickLblPos val="none"/>
        <c:crossAx val="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4106F-A246-2E48-9544-E8146AB80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229C53-2CA9-764A-93AB-ECAD546B0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6C782C-8745-7347-B6AC-4D8772289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CFD0D-118D-4441-A91C-1B836A28A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CB8388-0632-6942-96AC-2D619404E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746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FEA2F-4473-0948-AB43-EBE335118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8B151-747D-604F-903D-9A920F317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47E0C-8A67-AE45-9E33-B90E65F82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C27D1-B1FA-884E-BB86-6AA912AD2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0875C-8A74-6B43-8AF6-63659F8EC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327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73F97-6513-314A-BEB3-8AC3A43CE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AC1008-6364-A640-BA0B-D8775884B5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AB27E-7D19-9148-AFBE-D10DF7C15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7AB2F-DBDD-3343-AB56-539EF251B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82543B-D933-004D-99FF-224DE8B97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993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E5657-C487-1D4B-9C65-4DD0F323D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F2E6E-20E6-9043-A03F-A481416CA8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B42E3-D2BE-6F4D-92FC-1494FD65C1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5245B-18BD-FF4F-92B6-242006FB8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081255-874F-754B-A47E-861DA0CD1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E19D76-7CF9-AC46-8DF1-89FFCD7B2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621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3E17C-5F89-8D43-BA72-7627FFCB1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69009-5908-0446-A2D3-27CA7612D7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A4F87B-6AD1-4F41-B65A-1712AF5CC5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9BD845-9E91-C744-AC94-1F3B0763A6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5476AE-7625-BD41-9CA9-51364370D3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E53358-AC69-5B4B-A141-FBCF7AC85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FCEA71-D074-9149-9053-65C6E547F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C57ED6-3E53-184B-96E1-A81C0B366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476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97104-1EED-AC46-9BFE-74C4C8973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CA8C08-9E8C-6741-A2F0-5FAB6AE5E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D7E1B8-2D7B-4548-B1EC-8C766C92D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E0B748-F1C5-8749-8C42-DAC929DFF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546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FE7249-F53D-4B4D-A448-22699C3D2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682F3B-F381-C642-956B-8B897A4E6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99A17-3A94-2D4B-863A-D140FD43E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842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E8CEF-1C51-8C45-A4DD-823EF2ED1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374CA-1122-FA4B-B960-C80ADBD8C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EA1D2F-31D9-944B-9E05-A6DF632D8B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38C1F2-E75A-7847-BE97-4BAFD26A3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989FF9-DBBA-CD42-95A8-C1446B010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918F56-7D9A-9D48-8FD1-C96B13CCA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74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687D9-2240-8D42-BF6D-3237D5EF1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33825A-5AFC-8A42-93C4-F00E40A0FD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956E5-5DA8-AB49-9E03-65283DF2A3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8163D5-4687-C243-A8A2-0650A7887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300BF0-29B6-B343-A484-59353A8AC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8E5C9-1065-5147-B725-91FB99153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017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59CC8-54DA-0A42-9DA3-C9E7FB11F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1DD596-2259-614F-A986-3F25CF600F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5B1C8-F927-B147-8326-E3862924A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0B53A9-157A-9941-B952-607DAB5FA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F697C-66DE-734A-9CA9-579BCEA17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88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FAABD5-DA08-A547-B641-D0E0889172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B8267B-68DB-BD49-A9B4-434AE7BB23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2D5EC-A445-FF43-82E6-1E7554A5D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2730A-859E-B540-ADF3-E97069AD1FDB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76C67B-5186-6A4F-8CC0-6CBFEB118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F1686-2B7E-F34D-B970-CC7FA2D3B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161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0B6787-B51F-DB42-9E52-63E10EB86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3B9472-27F5-2144-BCEC-3E0A96761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52788-8A6E-D24F-82D2-F38C9E41A4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2730A-859E-B540-ADF3-E97069AD1FDB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DDB45-653D-0C49-B78E-967549C7BA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DC715-0B9A-0348-A62C-3F8BCE535B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5DC9C-C50D-D242-B083-59CEE0716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49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svg"/><Relationship Id="rId4" Type="http://schemas.openxmlformats.org/officeDocument/2006/relationships/image" Target="../media/image6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3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ackgroun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2302D"/>
          </a:solidFill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67EB09-5A17-FA48-A8D0-1B9E54246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2159000"/>
            <a:ext cx="10160000" cy="1143000"/>
          </a:xfrm>
        </p:spPr>
        <p:txBody>
          <a:bodyPr lIns="0" anchor="b">
            <a:normAutofit/>
          </a:bodyPr>
          <a:lstStyle/>
          <a:p>
            <a:pPr algn="l"/>
            <a:r>
              <a:rPr lang="en-GB" sz="5400" b="1" dirty="0">
                <a:solidFill>
                  <a:srgbClr val="FFFFFF"/>
                </a:solidFill>
                <a:latin typeface="Calibri"/>
              </a:rPr>
              <a:t>Lessonsmith Ltd</a:t>
            </a:r>
          </a:p>
        </p:txBody>
      </p:sp>
      <p:sp>
        <p:nvSpPr>
          <p:cNvPr id="12" name="Accent rule"/>
          <p:cNvSpPr/>
          <p:nvPr/>
        </p:nvSpPr>
        <p:spPr>
          <a:xfrm>
            <a:off x="812800" y="2006600"/>
            <a:ext cx="812800" cy="63500"/>
          </a:xfrm>
          <a:prstGeom prst="rect">
            <a:avLst/>
          </a:prstGeom>
          <a:solidFill>
            <a:srgbClr val="2DD4BF"/>
          </a:solidFill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endParaRPr lang="en-GB" dirty="0"/>
          </a:p>
        </p:txBody>
      </p:sp>
      <p:sp>
        <p:nvSpPr>
          <p:cNvPr id="13" name="Tagline"/>
          <p:cNvSpPr txBox="1"/>
          <p:nvPr/>
        </p:nvSpPr>
        <p:spPr>
          <a:xfrm>
            <a:off x="812800" y="3454400"/>
            <a:ext cx="101600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r>
              <a:rPr lang="en-GB" sz="2400" dirty="0">
                <a:solidFill>
                  <a:srgbClr val="CFE7E3"/>
                </a:solidFill>
                <a:latin typeface="Calibri"/>
              </a:rPr>
              <a:t>Teaching made for every mind</a:t>
            </a:r>
          </a:p>
        </p:txBody>
      </p:sp>
      <p:sp>
        <p:nvSpPr>
          <p:cNvPr id="14" name="Descriptor"/>
          <p:cNvSpPr txBox="1"/>
          <p:nvPr/>
        </p:nvSpPr>
        <p:spPr>
          <a:xfrm>
            <a:off x="812800" y="4064000"/>
            <a:ext cx="101600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r>
              <a:rPr lang="en-GB" sz="1800" dirty="0">
                <a:solidFill>
                  <a:srgbClr val="9FC2BD"/>
                </a:solidFill>
                <a:latin typeface="Calibri"/>
              </a:rPr>
              <a:t>AI teaching resources for staff and students in UK schools, Reception to Year 13</a:t>
            </a:r>
          </a:p>
        </p:txBody>
      </p:sp>
      <p:sp>
        <p:nvSpPr>
          <p:cNvPr id="15" name="Footer"/>
          <p:cNvSpPr txBox="1"/>
          <p:nvPr/>
        </p:nvSpPr>
        <p:spPr>
          <a:xfrm>
            <a:off x="812800" y="5969000"/>
            <a:ext cx="10160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r>
              <a:rPr lang="en-GB" sz="1400" dirty="0">
                <a:solidFill>
                  <a:srgbClr val="9FC2BD"/>
                </a:solidFill>
                <a:latin typeface="Calibri"/>
              </a:rPr>
              <a:t>Investor and partner overview  ·  October 2026  ·  lessonsmith.net</a:t>
            </a:r>
          </a:p>
        </p:txBody>
      </p:sp>
    </p:spTree>
    <p:extLst>
      <p:ext uri="{BB962C8B-B14F-4D97-AF65-F5344CB8AC3E}">
        <p14:creationId xmlns:p14="http://schemas.microsoft.com/office/powerpoint/2010/main" val="4114623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3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AAD26-DEC8-1ABF-6D1C-1AA05BFDE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11277600" cy="1066800"/>
          </a:xfrm>
        </p:spPr>
        <p:txBody>
          <a:bodyPr anchor="b">
            <a:normAutofit/>
          </a:bodyPr>
          <a:lstStyle/>
          <a:p>
            <a:pPr algn="l"/>
            <a:r>
              <a:rPr lang="en-GB" sz="2600" b="1" dirty="0">
                <a:solidFill>
                  <a:srgbClr val="1A1A1A"/>
                </a:solidFill>
                <a:latin typeface="Calibri"/>
              </a:rPr>
              <a:t>Executive summary</a:t>
            </a:r>
          </a:p>
        </p:txBody>
      </p:sp>
      <p:sp>
        <p:nvSpPr>
          <p:cNvPr id="11" name="Rule 1"/>
          <p:cNvSpPr/>
          <p:nvPr/>
        </p:nvSpPr>
        <p:spPr>
          <a:xfrm>
            <a:off x="457200" y="1854200"/>
            <a:ext cx="11277600" cy="12700"/>
          </a:xfrm>
          <a:prstGeom prst="rect">
            <a:avLst/>
          </a:prstGeom>
          <a:solidFill>
            <a:srgbClr val="D9D2C3"/>
          </a:solidFill>
          <a:ln>
            <a:noFill/>
          </a:ln>
        </p:spPr>
        <p:txBody>
          <a:bodyPr wrap="square" lIns="91440" tIns="0" rIns="91440" bIns="0" anchor="t">
            <a:noAutofit/>
          </a:bodyPr>
          <a:lstStyle/>
          <a:p>
            <a:endParaRPr lang="en-GB" dirty="0"/>
          </a:p>
        </p:txBody>
      </p:sp>
      <p:sp>
        <p:nvSpPr>
          <p:cNvPr id="12" name="Label 1"/>
          <p:cNvSpPr txBox="1"/>
          <p:nvPr/>
        </p:nvSpPr>
        <p:spPr>
          <a:xfrm>
            <a:off x="457200" y="2006600"/>
            <a:ext cx="2794000" cy="762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91440" bIns="0" anchor="ctr">
            <a:noAutofit/>
          </a:bodyPr>
          <a:lstStyle/>
          <a:p>
            <a:r>
              <a:rPr lang="en-GB" sz="2000" b="1" dirty="0">
                <a:solidFill>
                  <a:srgbClr val="0F766E"/>
                </a:solidFill>
                <a:latin typeface="Calibri"/>
              </a:rPr>
              <a:t>What it is</a:t>
            </a:r>
          </a:p>
        </p:txBody>
      </p:sp>
      <p:sp>
        <p:nvSpPr>
          <p:cNvPr id="13" name="Text 1"/>
          <p:cNvSpPr txBox="1"/>
          <p:nvPr/>
        </p:nvSpPr>
        <p:spPr>
          <a:xfrm>
            <a:off x="3403600" y="2006600"/>
            <a:ext cx="83312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r>
              <a:rPr lang="en-GB" sz="1800" dirty="0">
                <a:solidFill>
                  <a:srgbClr val="2E2B24"/>
                </a:solidFill>
                <a:latin typeface="Calibri"/>
              </a:rPr>
              <a:t>One platform for staff and students: an AI builder for teachers' lesson plans, worksheets, slides and quizzes, plus pupil revision and AI Labs</a:t>
            </a:r>
          </a:p>
        </p:txBody>
      </p:sp>
      <p:sp>
        <p:nvSpPr>
          <p:cNvPr id="14" name="Rule 2"/>
          <p:cNvSpPr/>
          <p:nvPr/>
        </p:nvSpPr>
        <p:spPr>
          <a:xfrm>
            <a:off x="457200" y="2895600"/>
            <a:ext cx="11277600" cy="12700"/>
          </a:xfrm>
          <a:prstGeom prst="rect">
            <a:avLst/>
          </a:prstGeom>
          <a:solidFill>
            <a:srgbClr val="D9D2C3"/>
          </a:solidFill>
          <a:ln>
            <a:noFill/>
          </a:ln>
        </p:spPr>
        <p:txBody>
          <a:bodyPr wrap="square" lIns="91440" tIns="0" rIns="91440" bIns="0" anchor="t">
            <a:noAutofit/>
          </a:bodyPr>
          <a:lstStyle/>
          <a:p>
            <a:endParaRPr lang="en-GB" dirty="0"/>
          </a:p>
        </p:txBody>
      </p:sp>
      <p:sp>
        <p:nvSpPr>
          <p:cNvPr id="15" name="Label 2"/>
          <p:cNvSpPr txBox="1"/>
          <p:nvPr/>
        </p:nvSpPr>
        <p:spPr>
          <a:xfrm>
            <a:off x="457200" y="3048000"/>
            <a:ext cx="2794000" cy="762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91440" bIns="0" anchor="ctr">
            <a:noAutofit/>
          </a:bodyPr>
          <a:lstStyle/>
          <a:p>
            <a:r>
              <a:rPr lang="en-GB" sz="2000" b="1" dirty="0">
                <a:solidFill>
                  <a:srgbClr val="0F766E"/>
                </a:solidFill>
                <a:latin typeface="Calibri"/>
              </a:rPr>
              <a:t>Why it wins</a:t>
            </a:r>
          </a:p>
        </p:txBody>
      </p:sp>
      <p:sp>
        <p:nvSpPr>
          <p:cNvPr id="16" name="Text 2"/>
          <p:cNvSpPr txBox="1"/>
          <p:nvPr/>
        </p:nvSpPr>
        <p:spPr>
          <a:xfrm>
            <a:off x="3403600" y="3048000"/>
            <a:ext cx="83312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r>
              <a:rPr lang="en-GB" sz="1800" dirty="0">
                <a:solidFill>
                  <a:srgbClr val="2E2B24"/>
                </a:solidFill>
                <a:latin typeface="Calibri"/>
              </a:rPr>
              <a:t>SEND and EAL support in every resource, every year group from Reception to Year 13, and student tools, including AI Labs, in the same licence</a:t>
            </a:r>
          </a:p>
        </p:txBody>
      </p:sp>
      <p:sp>
        <p:nvSpPr>
          <p:cNvPr id="17" name="Rule 3"/>
          <p:cNvSpPr/>
          <p:nvPr/>
        </p:nvSpPr>
        <p:spPr>
          <a:xfrm>
            <a:off x="457200" y="3937000"/>
            <a:ext cx="11277600" cy="12700"/>
          </a:xfrm>
          <a:prstGeom prst="rect">
            <a:avLst/>
          </a:prstGeom>
          <a:solidFill>
            <a:srgbClr val="D9D2C3"/>
          </a:solidFill>
          <a:ln>
            <a:noFill/>
          </a:ln>
        </p:spPr>
        <p:txBody>
          <a:bodyPr wrap="square" lIns="91440" tIns="0" rIns="91440" bIns="0" anchor="t">
            <a:noAutofit/>
          </a:bodyPr>
          <a:lstStyle/>
          <a:p>
            <a:endParaRPr lang="en-GB" dirty="0"/>
          </a:p>
        </p:txBody>
      </p:sp>
      <p:sp>
        <p:nvSpPr>
          <p:cNvPr id="18" name="Label 3"/>
          <p:cNvSpPr txBox="1"/>
          <p:nvPr/>
        </p:nvSpPr>
        <p:spPr>
          <a:xfrm>
            <a:off x="457200" y="4089400"/>
            <a:ext cx="2794000" cy="762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91440" bIns="0" anchor="ctr">
            <a:noAutofit/>
          </a:bodyPr>
          <a:lstStyle/>
          <a:p>
            <a:r>
              <a:rPr lang="en-GB" sz="2000" b="1" dirty="0">
                <a:solidFill>
                  <a:srgbClr val="0F766E"/>
                </a:solidFill>
                <a:latin typeface="Calibri"/>
              </a:rPr>
              <a:t>How it earns</a:t>
            </a:r>
          </a:p>
        </p:txBody>
      </p:sp>
      <p:sp>
        <p:nvSpPr>
          <p:cNvPr id="19" name="Text 3"/>
          <p:cNvSpPr txBox="1"/>
          <p:nvPr/>
        </p:nvSpPr>
        <p:spPr>
          <a:xfrm>
            <a:off x="3403600" y="4089400"/>
            <a:ext cx="83312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r>
              <a:rPr lang="en-GB" sz="1800" dirty="0">
                <a:solidFill>
                  <a:srgbClr val="2E2B24"/>
                </a:solidFill>
                <a:latin typeface="Calibri"/>
              </a:rPr>
              <a:t>A free plan leads to Pro from £5.99 a month, paid add-ons, and school licences from £350 a year</a:t>
            </a:r>
          </a:p>
        </p:txBody>
      </p:sp>
      <p:sp>
        <p:nvSpPr>
          <p:cNvPr id="20" name="Rule 4"/>
          <p:cNvSpPr/>
          <p:nvPr/>
        </p:nvSpPr>
        <p:spPr>
          <a:xfrm>
            <a:off x="457200" y="4978400"/>
            <a:ext cx="11277600" cy="12700"/>
          </a:xfrm>
          <a:prstGeom prst="rect">
            <a:avLst/>
          </a:prstGeom>
          <a:solidFill>
            <a:srgbClr val="D9D2C3"/>
          </a:solidFill>
          <a:ln>
            <a:noFill/>
          </a:ln>
        </p:spPr>
        <p:txBody>
          <a:bodyPr wrap="square" lIns="91440" tIns="0" rIns="91440" bIns="0" anchor="t">
            <a:noAutofit/>
          </a:bodyPr>
          <a:lstStyle/>
          <a:p>
            <a:endParaRPr lang="en-GB" dirty="0"/>
          </a:p>
        </p:txBody>
      </p:sp>
      <p:sp>
        <p:nvSpPr>
          <p:cNvPr id="21" name="Label 4"/>
          <p:cNvSpPr txBox="1"/>
          <p:nvPr/>
        </p:nvSpPr>
        <p:spPr>
          <a:xfrm>
            <a:off x="457200" y="5130800"/>
            <a:ext cx="2794000" cy="762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91440" bIns="0" anchor="ctr">
            <a:noAutofit/>
          </a:bodyPr>
          <a:lstStyle/>
          <a:p>
            <a:r>
              <a:rPr lang="en-GB" sz="2000" b="1" dirty="0">
                <a:solidFill>
                  <a:srgbClr val="0F766E"/>
                </a:solidFill>
                <a:latin typeface="Calibri"/>
              </a:rPr>
              <a:t>Why schools trust it</a:t>
            </a:r>
          </a:p>
        </p:txBody>
      </p:sp>
      <p:sp>
        <p:nvSpPr>
          <p:cNvPr id="22" name="Text 4"/>
          <p:cNvSpPr txBox="1"/>
          <p:nvPr/>
        </p:nvSpPr>
        <p:spPr>
          <a:xfrm>
            <a:off x="3403600" y="5130800"/>
            <a:ext cx="83312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r>
              <a:rPr lang="en-GB" sz="1800" dirty="0">
                <a:solidFill>
                  <a:srgbClr val="2E2B24"/>
                </a:solidFill>
                <a:latin typeface="Calibri"/>
              </a:rPr>
              <a:t>A DPA and DPIA pack for schools, UK GDPR minded design, and no ads or tracking</a:t>
            </a:r>
          </a:p>
        </p:txBody>
      </p:sp>
      <p:sp>
        <p:nvSpPr>
          <p:cNvPr id="23" name="Rule end"/>
          <p:cNvSpPr/>
          <p:nvPr/>
        </p:nvSpPr>
        <p:spPr>
          <a:xfrm>
            <a:off x="457200" y="6019800"/>
            <a:ext cx="11277600" cy="12700"/>
          </a:xfrm>
          <a:prstGeom prst="rect">
            <a:avLst/>
          </a:prstGeom>
          <a:solidFill>
            <a:srgbClr val="D9D2C3"/>
          </a:solidFill>
          <a:ln>
            <a:noFill/>
          </a:ln>
        </p:spPr>
        <p:txBody>
          <a:bodyPr wrap="square" lIns="91440" tIns="0" rIns="91440" bIns="0" anchor="t"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6396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3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AEA6C-A41C-5899-1490-362AA663E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11277600" cy="1066800"/>
          </a:xfrm>
        </p:spPr>
        <p:txBody>
          <a:bodyPr anchor="b">
            <a:normAutofit/>
          </a:bodyPr>
          <a:lstStyle/>
          <a:p>
            <a:pPr algn="l"/>
            <a:r>
              <a:rPr lang="en-GB" sz="2600" b="1" dirty="0">
                <a:solidFill>
                  <a:srgbClr val="1A1A1A"/>
                </a:solidFill>
                <a:latin typeface="Calibri"/>
              </a:rPr>
              <a:t>Lessonsmith turns a class brief into a ready-to-teach resource in minutes</a:t>
            </a:r>
          </a:p>
        </p:txBody>
      </p:sp>
      <p:sp>
        <p:nvSpPr>
          <p:cNvPr id="11" name="Step card 1"/>
          <p:cNvSpPr/>
          <p:nvPr/>
        </p:nvSpPr>
        <p:spPr>
          <a:xfrm>
            <a:off x="457200" y="1905000"/>
            <a:ext cx="3556000" cy="2794000"/>
          </a:xfrm>
          <a:prstGeom prst="rect">
            <a:avLst/>
          </a:prstGeom>
          <a:solidFill>
            <a:srgbClr val="FFFFFF"/>
          </a:solidFill>
          <a:ln w="9525">
            <a:solidFill>
              <a:srgbClr val="E6E0D2"/>
            </a:solidFill>
          </a:ln>
        </p:spPr>
        <p:txBody>
          <a:bodyPr wrap="square" lIns="228600" tIns="965200" rIns="228600" bIns="152400" anchor="t">
            <a:noAutofit/>
          </a:bodyPr>
          <a:lstStyle/>
          <a:p>
            <a:pPr>
              <a:spcAft>
                <a:spcPts val="700"/>
              </a:spcAft>
            </a:pPr>
            <a:r>
              <a:rPr lang="en-GB" sz="2000" b="1" dirty="0">
                <a:solidFill>
                  <a:srgbClr val="1A1A1A"/>
                </a:solidFill>
                <a:latin typeface="Calibri"/>
              </a:rPr>
              <a:t>Tell us the class</a:t>
            </a:r>
          </a:p>
          <a:p>
            <a:pPr>
              <a:lnSpc>
                <a:spcPct val="105000"/>
              </a:lnSpc>
            </a:pPr>
            <a:r>
              <a:rPr lang="en-GB" sz="1600" dirty="0">
                <a:solidFill>
                  <a:srgbClr val="4A4639"/>
                </a:solidFill>
                <a:latin typeface="Calibri"/>
              </a:rPr>
              <a:t>Year group, subject, topic and curriculum, plus any SEND or EAL needs</a:t>
            </a:r>
          </a:p>
        </p:txBody>
      </p:sp>
      <p:sp>
        <p:nvSpPr>
          <p:cNvPr id="12" name="Step number 1"/>
          <p:cNvSpPr/>
          <p:nvPr/>
        </p:nvSpPr>
        <p:spPr>
          <a:xfrm>
            <a:off x="685800" y="2133600"/>
            <a:ext cx="508000" cy="50800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GB" sz="1800" b="1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Arrow 1"/>
          <p:cNvSpPr/>
          <p:nvPr/>
        </p:nvSpPr>
        <p:spPr>
          <a:xfrm>
            <a:off x="4064000" y="3175000"/>
            <a:ext cx="203200" cy="254000"/>
          </a:xfrm>
          <a:prstGeom prst="rightArrow">
            <a:avLst/>
          </a:prstGeom>
          <a:solidFill>
            <a:srgbClr val="0F766E"/>
          </a:solidFill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endParaRPr lang="en-GB" dirty="0"/>
          </a:p>
        </p:txBody>
      </p:sp>
      <p:sp>
        <p:nvSpPr>
          <p:cNvPr id="14" name="Step card 2"/>
          <p:cNvSpPr/>
          <p:nvPr/>
        </p:nvSpPr>
        <p:spPr>
          <a:xfrm>
            <a:off x="4318000" y="1905000"/>
            <a:ext cx="3556000" cy="2794000"/>
          </a:xfrm>
          <a:prstGeom prst="rect">
            <a:avLst/>
          </a:prstGeom>
          <a:solidFill>
            <a:srgbClr val="FFFFFF"/>
          </a:solidFill>
          <a:ln w="9525">
            <a:solidFill>
              <a:srgbClr val="E6E0D2"/>
            </a:solidFill>
          </a:ln>
        </p:spPr>
        <p:txBody>
          <a:bodyPr wrap="square" lIns="228600" tIns="965200" rIns="228600" bIns="152400" anchor="t">
            <a:noAutofit/>
          </a:bodyPr>
          <a:lstStyle/>
          <a:p>
            <a:pPr>
              <a:spcAft>
                <a:spcPts val="700"/>
              </a:spcAft>
            </a:pPr>
            <a:r>
              <a:rPr lang="en-GB" sz="2000" b="1" dirty="0">
                <a:solidFill>
                  <a:srgbClr val="1A1A1A"/>
                </a:solidFill>
                <a:latin typeface="Calibri"/>
              </a:rPr>
              <a:t>Lessonsmith drafts it</a:t>
            </a:r>
          </a:p>
          <a:p>
            <a:pPr>
              <a:lnSpc>
                <a:spcPct val="105000"/>
              </a:lnSpc>
            </a:pPr>
            <a:r>
              <a:rPr lang="en-GB" sz="1600" dirty="0">
                <a:solidFill>
                  <a:srgbClr val="4A4639"/>
                </a:solidFill>
                <a:latin typeface="Calibri"/>
              </a:rPr>
              <a:t>A lesson plan, worksheet, slide deck, quiz, exam questions, rubric or report comments</a:t>
            </a:r>
          </a:p>
        </p:txBody>
      </p:sp>
      <p:sp>
        <p:nvSpPr>
          <p:cNvPr id="15" name="Step number 2"/>
          <p:cNvSpPr/>
          <p:nvPr/>
        </p:nvSpPr>
        <p:spPr>
          <a:xfrm>
            <a:off x="4546600" y="2133600"/>
            <a:ext cx="508000" cy="50800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GB" sz="18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Arrow 2"/>
          <p:cNvSpPr/>
          <p:nvPr/>
        </p:nvSpPr>
        <p:spPr>
          <a:xfrm>
            <a:off x="7924800" y="3175000"/>
            <a:ext cx="203200" cy="254000"/>
          </a:xfrm>
          <a:prstGeom prst="rightArrow">
            <a:avLst/>
          </a:prstGeom>
          <a:solidFill>
            <a:srgbClr val="0F766E"/>
          </a:solidFill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endParaRPr lang="en-GB" dirty="0"/>
          </a:p>
        </p:txBody>
      </p:sp>
      <p:sp>
        <p:nvSpPr>
          <p:cNvPr id="17" name="Step card 3"/>
          <p:cNvSpPr/>
          <p:nvPr/>
        </p:nvSpPr>
        <p:spPr>
          <a:xfrm>
            <a:off x="8178800" y="1905000"/>
            <a:ext cx="3556000" cy="2794000"/>
          </a:xfrm>
          <a:prstGeom prst="rect">
            <a:avLst/>
          </a:prstGeom>
          <a:solidFill>
            <a:srgbClr val="FFFFFF"/>
          </a:solidFill>
          <a:ln w="9525">
            <a:solidFill>
              <a:srgbClr val="E6E0D2"/>
            </a:solidFill>
          </a:ln>
        </p:spPr>
        <p:txBody>
          <a:bodyPr wrap="square" lIns="228600" tIns="965200" rIns="228600" bIns="152400" anchor="t">
            <a:noAutofit/>
          </a:bodyPr>
          <a:lstStyle/>
          <a:p>
            <a:pPr>
              <a:spcAft>
                <a:spcPts val="700"/>
              </a:spcAft>
            </a:pPr>
            <a:r>
              <a:rPr lang="en-GB" sz="2000" b="1" dirty="0">
                <a:solidFill>
                  <a:srgbClr val="1A1A1A"/>
                </a:solidFill>
                <a:latin typeface="Calibri"/>
              </a:rPr>
              <a:t>The teacher checks it</a:t>
            </a:r>
          </a:p>
          <a:p>
            <a:pPr>
              <a:lnSpc>
                <a:spcPct val="105000"/>
              </a:lnSpc>
            </a:pPr>
            <a:r>
              <a:rPr lang="en-GB" sz="1600" dirty="0">
                <a:solidFill>
                  <a:srgbClr val="4A4639"/>
                </a:solidFill>
                <a:latin typeface="Calibri"/>
              </a:rPr>
              <a:t>Edit, save to the library, and download for Word, PowerPoint or print</a:t>
            </a:r>
          </a:p>
        </p:txBody>
      </p:sp>
      <p:sp>
        <p:nvSpPr>
          <p:cNvPr id="18" name="Step number 3"/>
          <p:cNvSpPr/>
          <p:nvPr/>
        </p:nvSpPr>
        <p:spPr>
          <a:xfrm>
            <a:off x="8407400" y="2133600"/>
            <a:ext cx="508000" cy="508000"/>
          </a:xfrm>
          <a:prstGeom prst="ellipse">
            <a:avLst/>
          </a:prstGeom>
          <a:solidFill>
            <a:srgbClr val="0F766E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GB" sz="1800" b="1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Example band"/>
          <p:cNvSpPr/>
          <p:nvPr/>
        </p:nvSpPr>
        <p:spPr>
          <a:xfrm>
            <a:off x="457200" y="4978400"/>
            <a:ext cx="11277600" cy="1066800"/>
          </a:xfrm>
          <a:prstGeom prst="rect">
            <a:avLst/>
          </a:prstGeom>
          <a:solidFill>
            <a:srgbClr val="E6F2F0"/>
          </a:solidFill>
          <a:ln>
            <a:noFill/>
          </a:ln>
        </p:spPr>
        <p:txBody>
          <a:bodyPr wrap="square" lIns="228600" tIns="152400" rIns="228600" bIns="15240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en-GB" sz="1600" b="1" dirty="0">
                <a:solidFill>
                  <a:srgbClr val="0F766E"/>
                </a:solidFill>
                <a:latin typeface="Calibri"/>
              </a:rPr>
              <a:t>Example: a Year 9 Biology lesson on enzymes</a:t>
            </a:r>
          </a:p>
          <a:p>
            <a:r>
              <a:rPr lang="en-GB" sz="1600" dirty="0">
                <a:solidFill>
                  <a:srgbClr val="2E2B24"/>
                </a:solidFill>
                <a:latin typeface="Calibri"/>
              </a:rPr>
              <a:t>Do Now  ·  I do  ·  We do  ·  You do  ·  Hinge question  ·  Exit ticket, with speaker notes on every slide</a:t>
            </a:r>
          </a:p>
        </p:txBody>
      </p:sp>
      <p:sp>
        <p:nvSpPr>
          <p:cNvPr id="20" name="Source"/>
          <p:cNvSpPr/>
          <p:nvPr/>
        </p:nvSpPr>
        <p:spPr>
          <a:xfrm>
            <a:off x="457200" y="6223000"/>
            <a:ext cx="11277600" cy="254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91440" bIns="0" anchor="t">
            <a:noAutofit/>
          </a:bodyPr>
          <a:lstStyle/>
          <a:p>
            <a:r>
              <a:rPr lang="en-GB" sz="1000" dirty="0">
                <a:solidFill>
                  <a:srgbClr val="6B6557"/>
                </a:solidFill>
                <a:latin typeface="Calibri"/>
              </a:rPr>
              <a:t>Teachers review every AI draft before use. Source: lessonsmith.net, October 2026</a:t>
            </a:r>
          </a:p>
        </p:txBody>
      </p:sp>
    </p:spTree>
    <p:extLst>
      <p:ext uri="{BB962C8B-B14F-4D97-AF65-F5344CB8AC3E}">
        <p14:creationId xmlns:p14="http://schemas.microsoft.com/office/powerpoint/2010/main" val="3685642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3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0931D-EE6A-F38D-5D0A-83BCD7948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11277600" cy="1066800"/>
          </a:xfrm>
        </p:spPr>
        <p:txBody>
          <a:bodyPr anchor="b">
            <a:normAutofit/>
          </a:bodyPr>
          <a:lstStyle/>
          <a:p>
            <a:pPr algn="l"/>
            <a:r>
              <a:rPr lang="en-GB" sz="2600" b="1" dirty="0">
                <a:solidFill>
                  <a:srgbClr val="1A1A1A"/>
                </a:solidFill>
                <a:latin typeface="Calibri"/>
              </a:rPr>
              <a:t>One subscription covers 6,900+ resource combinations, from phonics to A level</a:t>
            </a:r>
          </a:p>
        </p:txBody>
      </p:sp>
      <p:sp>
        <p:nvSpPr>
          <p:cNvPr id="11" name="Stat 1"/>
          <p:cNvSpPr/>
          <p:nvPr/>
        </p:nvSpPr>
        <p:spPr>
          <a:xfrm>
            <a:off x="457200" y="1854200"/>
            <a:ext cx="3657600" cy="1905000"/>
          </a:xfrm>
          <a:prstGeom prst="rect">
            <a:avLst/>
          </a:prstGeom>
          <a:solidFill>
            <a:srgbClr val="FFFFFF"/>
          </a:solidFill>
          <a:ln w="9525">
            <a:solidFill>
              <a:srgbClr val="E6E0D2"/>
            </a:solidFill>
          </a:ln>
        </p:spPr>
        <p:txBody>
          <a:bodyPr wrap="square" lIns="228600" tIns="177800" rIns="228600" bIns="152400" anchor="ctr">
            <a:noAutofit/>
          </a:bodyPr>
          <a:lstStyle/>
          <a:p>
            <a:r>
              <a:rPr lang="en-GB" sz="4400" b="1" dirty="0">
                <a:solidFill>
                  <a:srgbClr val="0F766E"/>
                </a:solidFill>
                <a:latin typeface="Calibri"/>
              </a:rPr>
              <a:t>15</a:t>
            </a:r>
          </a:p>
          <a:p>
            <a:r>
              <a:rPr lang="en-GB" sz="2000" b="1" dirty="0">
                <a:solidFill>
                  <a:srgbClr val="1A1A1A"/>
                </a:solidFill>
                <a:latin typeface="Calibri"/>
              </a:rPr>
              <a:t>resource types</a:t>
            </a:r>
          </a:p>
          <a:p>
            <a:r>
              <a:rPr lang="en-GB" sz="1400" dirty="0">
                <a:solidFill>
                  <a:srgbClr val="4A4639"/>
                </a:solidFill>
                <a:latin typeface="Calibri"/>
              </a:rPr>
              <a:t>Lesson plans to report comments</a:t>
            </a:r>
          </a:p>
        </p:txBody>
      </p:sp>
      <p:sp>
        <p:nvSpPr>
          <p:cNvPr id="12" name="Stat 2"/>
          <p:cNvSpPr/>
          <p:nvPr/>
        </p:nvSpPr>
        <p:spPr>
          <a:xfrm>
            <a:off x="4267200" y="1854200"/>
            <a:ext cx="3657600" cy="1905000"/>
          </a:xfrm>
          <a:prstGeom prst="rect">
            <a:avLst/>
          </a:prstGeom>
          <a:solidFill>
            <a:srgbClr val="FFFFFF"/>
          </a:solidFill>
          <a:ln w="9525">
            <a:solidFill>
              <a:srgbClr val="E6E0D2"/>
            </a:solidFill>
          </a:ln>
        </p:spPr>
        <p:txBody>
          <a:bodyPr wrap="square" lIns="228600" tIns="177800" rIns="228600" bIns="152400" anchor="ctr">
            <a:noAutofit/>
          </a:bodyPr>
          <a:lstStyle/>
          <a:p>
            <a:r>
              <a:rPr lang="en-GB" sz="4400" b="1" dirty="0">
                <a:solidFill>
                  <a:srgbClr val="0F766E"/>
                </a:solidFill>
                <a:latin typeface="Calibri"/>
              </a:rPr>
              <a:t>33</a:t>
            </a:r>
          </a:p>
          <a:p>
            <a:r>
              <a:rPr lang="en-GB" sz="2000" b="1" dirty="0">
                <a:solidFill>
                  <a:srgbClr val="1A1A1A"/>
                </a:solidFill>
                <a:latin typeface="Calibri"/>
              </a:rPr>
              <a:t>subjects</a:t>
            </a:r>
          </a:p>
          <a:p>
            <a:r>
              <a:rPr lang="en-GB" sz="1400" dirty="0">
                <a:solidFill>
                  <a:srgbClr val="4A4639"/>
                </a:solidFill>
                <a:latin typeface="Calibri"/>
              </a:rPr>
              <a:t>Phonics to Computer Science</a:t>
            </a:r>
          </a:p>
        </p:txBody>
      </p:sp>
      <p:sp>
        <p:nvSpPr>
          <p:cNvPr id="13" name="Stat 3"/>
          <p:cNvSpPr/>
          <p:nvPr/>
        </p:nvSpPr>
        <p:spPr>
          <a:xfrm>
            <a:off x="8077200" y="1854200"/>
            <a:ext cx="3657600" cy="1905000"/>
          </a:xfrm>
          <a:prstGeom prst="rect">
            <a:avLst/>
          </a:prstGeom>
          <a:solidFill>
            <a:srgbClr val="FFFFFF"/>
          </a:solidFill>
          <a:ln w="9525">
            <a:solidFill>
              <a:srgbClr val="E6E0D2"/>
            </a:solidFill>
          </a:ln>
        </p:spPr>
        <p:txBody>
          <a:bodyPr wrap="square" lIns="228600" tIns="177800" rIns="228600" bIns="152400" anchor="ctr">
            <a:noAutofit/>
          </a:bodyPr>
          <a:lstStyle/>
          <a:p>
            <a:r>
              <a:rPr lang="en-GB" sz="4400" b="1" dirty="0">
                <a:solidFill>
                  <a:srgbClr val="0F766E"/>
                </a:solidFill>
                <a:latin typeface="Calibri"/>
              </a:rPr>
              <a:t>14</a:t>
            </a:r>
          </a:p>
          <a:p>
            <a:r>
              <a:rPr lang="en-GB" sz="2000" b="1" dirty="0">
                <a:solidFill>
                  <a:srgbClr val="1A1A1A"/>
                </a:solidFill>
                <a:latin typeface="Calibri"/>
              </a:rPr>
              <a:t>year groups</a:t>
            </a:r>
          </a:p>
          <a:p>
            <a:r>
              <a:rPr lang="en-GB" sz="1400" dirty="0">
                <a:solidFill>
                  <a:srgbClr val="4A4639"/>
                </a:solidFill>
                <a:latin typeface="Calibri"/>
              </a:rPr>
              <a:t>Reception to Year 13</a:t>
            </a:r>
          </a:p>
        </p:txBody>
      </p:sp>
      <p:sp>
        <p:nvSpPr>
          <p:cNvPr id="14" name="Stat 4"/>
          <p:cNvSpPr/>
          <p:nvPr/>
        </p:nvSpPr>
        <p:spPr>
          <a:xfrm>
            <a:off x="457200" y="3937000"/>
            <a:ext cx="3657600" cy="1905000"/>
          </a:xfrm>
          <a:prstGeom prst="rect">
            <a:avLst/>
          </a:prstGeom>
          <a:solidFill>
            <a:srgbClr val="FFFFFF"/>
          </a:solidFill>
          <a:ln w="9525">
            <a:solidFill>
              <a:srgbClr val="E6E0D2"/>
            </a:solidFill>
          </a:ln>
        </p:spPr>
        <p:txBody>
          <a:bodyPr wrap="square" lIns="228600" tIns="177800" rIns="228600" bIns="152400" anchor="ctr">
            <a:noAutofit/>
          </a:bodyPr>
          <a:lstStyle/>
          <a:p>
            <a:r>
              <a:rPr lang="en-GB" sz="4400" b="1" dirty="0">
                <a:solidFill>
                  <a:srgbClr val="0F766E"/>
                </a:solidFill>
                <a:latin typeface="Calibri"/>
              </a:rPr>
              <a:t>9</a:t>
            </a:r>
          </a:p>
          <a:p>
            <a:r>
              <a:rPr lang="en-GB" sz="2000" b="1" dirty="0">
                <a:solidFill>
                  <a:srgbClr val="1A1A1A"/>
                </a:solidFill>
                <a:latin typeface="Calibri"/>
              </a:rPr>
              <a:t>curricula</a:t>
            </a:r>
          </a:p>
          <a:p>
            <a:r>
              <a:rPr lang="en-GB" sz="1400" dirty="0">
                <a:solidFill>
                  <a:srgbClr val="4A4639"/>
                </a:solidFill>
                <a:latin typeface="Calibri"/>
              </a:rPr>
              <a:t>Matched to the teacher's own</a:t>
            </a:r>
          </a:p>
        </p:txBody>
      </p:sp>
      <p:sp>
        <p:nvSpPr>
          <p:cNvPr id="15" name="Stat 5"/>
          <p:cNvSpPr/>
          <p:nvPr/>
        </p:nvSpPr>
        <p:spPr>
          <a:xfrm>
            <a:off x="4267200" y="3937000"/>
            <a:ext cx="3657600" cy="1905000"/>
          </a:xfrm>
          <a:prstGeom prst="rect">
            <a:avLst/>
          </a:prstGeom>
          <a:solidFill>
            <a:srgbClr val="FFFFFF"/>
          </a:solidFill>
          <a:ln w="9525">
            <a:solidFill>
              <a:srgbClr val="E6E0D2"/>
            </a:solidFill>
          </a:ln>
        </p:spPr>
        <p:txBody>
          <a:bodyPr wrap="square" lIns="228600" tIns="177800" rIns="228600" bIns="152400" anchor="ctr">
            <a:noAutofit/>
          </a:bodyPr>
          <a:lstStyle/>
          <a:p>
            <a:r>
              <a:rPr lang="en-GB" sz="4400" b="1" dirty="0">
                <a:solidFill>
                  <a:srgbClr val="0F766E"/>
                </a:solidFill>
                <a:latin typeface="Calibri"/>
              </a:rPr>
              <a:t>6</a:t>
            </a:r>
          </a:p>
          <a:p>
            <a:r>
              <a:rPr lang="en-GB" sz="2000" b="1" dirty="0">
                <a:solidFill>
                  <a:srgbClr val="1A1A1A"/>
                </a:solidFill>
                <a:latin typeface="Calibri"/>
              </a:rPr>
              <a:t>exam boards</a:t>
            </a:r>
          </a:p>
          <a:p>
            <a:r>
              <a:rPr lang="en-GB" sz="1400" dirty="0">
                <a:solidFill>
                  <a:srgbClr val="4A4639"/>
                </a:solidFill>
                <a:latin typeface="Calibri"/>
              </a:rPr>
              <a:t>Board-style GCSE and A-level questions</a:t>
            </a:r>
          </a:p>
        </p:txBody>
      </p:sp>
      <p:sp>
        <p:nvSpPr>
          <p:cNvPr id="16" name="Stat 6"/>
          <p:cNvSpPr/>
          <p:nvPr/>
        </p:nvSpPr>
        <p:spPr>
          <a:xfrm>
            <a:off x="8077200" y="3937000"/>
            <a:ext cx="3657600" cy="1905000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txBody>
          <a:bodyPr wrap="square" lIns="228600" tIns="177800" rIns="228600" bIns="152400" anchor="ctr">
            <a:noAutofit/>
          </a:bodyPr>
          <a:lstStyle/>
          <a:p>
            <a:r>
              <a:rPr lang="en-GB" sz="4400" b="1" dirty="0">
                <a:solidFill>
                  <a:srgbClr val="FFFFFF"/>
                </a:solidFill>
                <a:latin typeface="Calibri"/>
              </a:rPr>
              <a:t>6,900+</a:t>
            </a:r>
          </a:p>
          <a:p>
            <a:r>
              <a:rPr lang="en-GB" sz="2000" b="1" dirty="0">
                <a:solidFill>
                  <a:srgbClr val="FFFFFF"/>
                </a:solidFill>
                <a:latin typeface="Calibri"/>
              </a:rPr>
              <a:t>combinations</a:t>
            </a:r>
          </a:p>
          <a:p>
            <a:r>
              <a:rPr lang="en-GB" sz="1400" dirty="0">
                <a:solidFill>
                  <a:srgbClr val="E6F2F0"/>
                </a:solidFill>
                <a:latin typeface="Calibri"/>
              </a:rPr>
              <a:t>Each ready to tailor to a class</a:t>
            </a:r>
          </a:p>
        </p:txBody>
      </p:sp>
      <p:sp>
        <p:nvSpPr>
          <p:cNvPr id="17" name="Source"/>
          <p:cNvSpPr/>
          <p:nvPr/>
        </p:nvSpPr>
        <p:spPr>
          <a:xfrm>
            <a:off x="457200" y="6223000"/>
            <a:ext cx="11277600" cy="254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91440" bIns="0" anchor="t">
            <a:noAutofit/>
          </a:bodyPr>
          <a:lstStyle/>
          <a:p>
            <a:r>
              <a:rPr lang="en-GB" sz="1000" dirty="0">
                <a:solidFill>
                  <a:srgbClr val="6B6557"/>
                </a:solidFill>
                <a:latin typeface="Calibri"/>
              </a:rPr>
              <a:t>Source: lessonsmith.net, October 2026</a:t>
            </a:r>
          </a:p>
        </p:txBody>
      </p:sp>
    </p:spTree>
    <p:extLst>
      <p:ext uri="{BB962C8B-B14F-4D97-AF65-F5344CB8AC3E}">
        <p14:creationId xmlns:p14="http://schemas.microsoft.com/office/powerpoint/2010/main" val="2139770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3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6F9C9-CD18-75F1-762F-2D4557FE6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11277600" cy="1066800"/>
          </a:xfrm>
        </p:spPr>
        <p:txBody>
          <a:bodyPr anchor="b">
            <a:normAutofit/>
          </a:bodyPr>
          <a:lstStyle/>
          <a:p>
            <a:pPr algn="l"/>
            <a:r>
              <a:rPr lang="en-US" sz="2600" b="1" dirty="0">
                <a:solidFill>
                  <a:srgbClr val="1A1A1A"/>
                </a:solidFill>
                <a:latin typeface="Calibri"/>
              </a:rPr>
              <a:t>Staff and students share one Lessonsmith platform, from £35 per teacher a year</a:t>
            </a:r>
          </a:p>
        </p:txBody>
      </p:sp>
      <p:sp>
        <p:nvSpPr>
          <p:cNvPr id="11" name="Subtitle"/>
          <p:cNvSpPr txBox="1"/>
          <p:nvPr/>
        </p:nvSpPr>
        <p:spPr>
          <a:xfrm>
            <a:off x="457200" y="1498600"/>
            <a:ext cx="11277600" cy="381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noAutofit/>
          </a:bodyPr>
          <a:lstStyle/>
          <a:p>
            <a:r>
              <a:rPr lang="en-US" sz="1600" dirty="0">
                <a:solidFill>
                  <a:srgbClr val="5C5648"/>
                </a:solidFill>
              </a:rPr>
              <a:t>Why schools, staff and students choose Lessonsmith Ltd</a:t>
            </a:r>
          </a:p>
        </p:txBody>
      </p:sp>
      <p:sp>
        <p:nvSpPr>
          <p:cNvPr id="12" name="Card 1"/>
          <p:cNvSpPr txBox="1"/>
          <p:nvPr/>
        </p:nvSpPr>
        <p:spPr>
          <a:xfrm>
            <a:off x="457200" y="2235200"/>
            <a:ext cx="2667000" cy="3175000"/>
          </a:xfrm>
          <a:prstGeom prst="rect">
            <a:avLst/>
          </a:prstGeom>
          <a:solidFill>
            <a:srgbClr val="FFFFFF"/>
          </a:solidFill>
          <a:ln w="9525">
            <a:solidFill>
              <a:srgbClr val="E6E0D2"/>
            </a:solidFill>
          </a:ln>
        </p:spPr>
        <p:txBody>
          <a:bodyPr wrap="square" lIns="203200" tIns="1016000" rIns="203200" bIns="152400" anchor="t">
            <a:noAutofit/>
          </a:bodyPr>
          <a:lstStyle/>
          <a:p>
            <a:r>
              <a:rPr lang="en-US" sz="2000" b="1" dirty="0">
                <a:solidFill>
                  <a:srgbClr val="1A1A1A"/>
                </a:solidFill>
              </a:rPr>
              <a:t>SEND and EAL ready</a:t>
            </a:r>
          </a:p>
          <a:p>
            <a:pPr>
              <a:lnSpc>
                <a:spcPct val="105000"/>
              </a:lnSpc>
            </a:pPr>
            <a:r>
              <a:rPr lang="en-US" sz="1600" dirty="0">
                <a:solidFill>
                  <a:srgbClr val="4A4639"/>
                </a:solidFill>
              </a:rPr>
              <a:t>Any task adapted with chunked steps and word banks, set at support, core and stretch levels</a:t>
            </a:r>
          </a:p>
        </p:txBody>
      </p:sp>
      <p:sp>
        <p:nvSpPr>
          <p:cNvPr id="13" name="Card bar 1"/>
          <p:cNvSpPr/>
          <p:nvPr/>
        </p:nvSpPr>
        <p:spPr>
          <a:xfrm>
            <a:off x="457200" y="2235200"/>
            <a:ext cx="2667000" cy="63500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txBody>
          <a:bodyPr wrap="square" lIns="91440" tIns="45720" rIns="91440" bIns="45720" anchor="t">
            <a:noAutofit/>
          </a:bodyPr>
          <a:lstStyle/>
          <a:p>
            <a:endParaRPr lang="en-US" dirty="0"/>
          </a:p>
        </p:txBody>
      </p:sp>
      <p:sp>
        <p:nvSpPr>
          <p:cNvPr id="14" name="Card 2"/>
          <p:cNvSpPr txBox="1"/>
          <p:nvPr/>
        </p:nvSpPr>
        <p:spPr>
          <a:xfrm>
            <a:off x="3327400" y="2235200"/>
            <a:ext cx="2667000" cy="3175000"/>
          </a:xfrm>
          <a:prstGeom prst="rect">
            <a:avLst/>
          </a:prstGeom>
          <a:solidFill>
            <a:srgbClr val="FFFFFF"/>
          </a:solidFill>
          <a:ln w="9525">
            <a:solidFill>
              <a:srgbClr val="E6E0D2"/>
            </a:solidFill>
          </a:ln>
        </p:spPr>
        <p:txBody>
          <a:bodyPr wrap="square" lIns="203200" tIns="1016000" rIns="203200" bIns="152400" anchor="t">
            <a:noAutofit/>
          </a:bodyPr>
          <a:lstStyle/>
          <a:p>
            <a:r>
              <a:rPr lang="en-US" sz="2000" b="1" dirty="0">
                <a:solidFill>
                  <a:srgbClr val="1A1A1A"/>
                </a:solidFill>
              </a:rPr>
              <a:t>Reception to Year 13</a:t>
            </a:r>
          </a:p>
          <a:p>
            <a:pPr>
              <a:lnSpc>
                <a:spcPct val="105000"/>
              </a:lnSpc>
            </a:pPr>
            <a:r>
              <a:rPr lang="en-US" sz="1600" dirty="0">
                <a:solidFill>
                  <a:srgbClr val="4A4639"/>
                </a:solidFill>
              </a:rPr>
              <a:t>15 resource types across 33 subjects, 9 curricula and 6 exam boards, from phonics to A level</a:t>
            </a:r>
          </a:p>
        </p:txBody>
      </p:sp>
      <p:sp>
        <p:nvSpPr>
          <p:cNvPr id="15" name="Card bar 2"/>
          <p:cNvSpPr/>
          <p:nvPr/>
        </p:nvSpPr>
        <p:spPr>
          <a:xfrm>
            <a:off x="3327400" y="2235200"/>
            <a:ext cx="2667000" cy="63500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txBody>
          <a:bodyPr wrap="square" lIns="91440" tIns="45720" rIns="91440" bIns="45720" anchor="t">
            <a:noAutofit/>
          </a:bodyPr>
          <a:lstStyle/>
          <a:p>
            <a:endParaRPr lang="en-US" dirty="0"/>
          </a:p>
        </p:txBody>
      </p:sp>
      <p:sp>
        <p:nvSpPr>
          <p:cNvPr id="16" name="Card 3"/>
          <p:cNvSpPr txBox="1"/>
          <p:nvPr/>
        </p:nvSpPr>
        <p:spPr>
          <a:xfrm>
            <a:off x="6197600" y="2235200"/>
            <a:ext cx="2667000" cy="3175000"/>
          </a:xfrm>
          <a:prstGeom prst="rect">
            <a:avLst/>
          </a:prstGeom>
          <a:solidFill>
            <a:srgbClr val="FFFFFF"/>
          </a:solidFill>
          <a:ln w="9525">
            <a:solidFill>
              <a:srgbClr val="E6E0D2"/>
            </a:solidFill>
          </a:ln>
        </p:spPr>
        <p:txBody>
          <a:bodyPr wrap="square" lIns="203200" tIns="1016000" rIns="203200" bIns="152400" anchor="t">
            <a:noAutofit/>
          </a:bodyPr>
          <a:lstStyle/>
          <a:p>
            <a:r>
              <a:rPr lang="en-US" sz="2000" b="1" dirty="0">
                <a:solidFill>
                  <a:srgbClr val="1A1A1A"/>
                </a:solidFill>
              </a:rPr>
              <a:t>Built for students</a:t>
            </a:r>
          </a:p>
          <a:p>
            <a:pPr>
              <a:lnSpc>
                <a:spcPct val="105000"/>
              </a:lnSpc>
            </a:pPr>
            <a:r>
              <a:rPr lang="en-US" sz="1600" b="1" dirty="0">
                <a:solidFill>
                  <a:srgbClr val="4A4639"/>
                </a:solidFill>
              </a:rPr>
              <a:t>AI Labs:</a:t>
            </a:r>
            <a:r>
              <a:rPr lang="en-US" sz="1600" dirty="0">
                <a:solidFill>
                  <a:srgbClr val="4A4639"/>
                </a:solidFill>
              </a:rPr>
              <a:t> pupils train their own AI. Plus 108 KS3 Computing lessons and free revision, no login</a:t>
            </a:r>
          </a:p>
        </p:txBody>
      </p:sp>
      <p:sp>
        <p:nvSpPr>
          <p:cNvPr id="17" name="Card bar 3"/>
          <p:cNvSpPr/>
          <p:nvPr/>
        </p:nvSpPr>
        <p:spPr>
          <a:xfrm>
            <a:off x="6197600" y="2235200"/>
            <a:ext cx="2667000" cy="63500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txBody>
          <a:bodyPr wrap="square" lIns="91440" tIns="45720" rIns="91440" bIns="45720" anchor="t">
            <a:noAutofit/>
          </a:bodyPr>
          <a:lstStyle/>
          <a:p>
            <a:endParaRPr lang="en-US" dirty="0"/>
          </a:p>
        </p:txBody>
      </p:sp>
      <p:sp>
        <p:nvSpPr>
          <p:cNvPr id="18" name="Card 4"/>
          <p:cNvSpPr txBox="1"/>
          <p:nvPr/>
        </p:nvSpPr>
        <p:spPr>
          <a:xfrm>
            <a:off x="9067800" y="2235200"/>
            <a:ext cx="2667000" cy="3175000"/>
          </a:xfrm>
          <a:prstGeom prst="rect">
            <a:avLst/>
          </a:prstGeom>
          <a:solidFill>
            <a:srgbClr val="FFFFFF"/>
          </a:solidFill>
          <a:ln w="9525">
            <a:solidFill>
              <a:srgbClr val="E6E0D2"/>
            </a:solidFill>
          </a:ln>
        </p:spPr>
        <p:txBody>
          <a:bodyPr wrap="square" lIns="203200" tIns="1016000" rIns="203200" bIns="152400" anchor="t">
            <a:noAutofit/>
          </a:bodyPr>
          <a:lstStyle/>
          <a:p>
            <a:r>
              <a:rPr lang="en-US" sz="2000" b="1" dirty="0">
                <a:solidFill>
                  <a:srgbClr val="1A1A1A"/>
                </a:solidFill>
              </a:rPr>
              <a:t>Private progress</a:t>
            </a:r>
          </a:p>
          <a:p>
            <a:pPr>
              <a:lnSpc>
                <a:spcPct val="105000"/>
              </a:lnSpc>
            </a:pPr>
            <a:r>
              <a:rPr lang="en-US" sz="1600" b="1" dirty="0">
                <a:solidFill>
                  <a:srgbClr val="4A4639"/>
                </a:solidFill>
              </a:rPr>
              <a:t>Smith Coins</a:t>
            </a:r>
            <a:r>
              <a:rPr lang="en-US" sz="1600" dirty="0">
                <a:solidFill>
                  <a:srgbClr val="4A4639"/>
                </a:solidFill>
              </a:rPr>
              <a:t> let anyone track their work with no login and no student data stored, so no school sign-in is needed</a:t>
            </a:r>
          </a:p>
        </p:txBody>
      </p:sp>
      <p:sp>
        <p:nvSpPr>
          <p:cNvPr id="19" name="Card bar 4"/>
          <p:cNvSpPr/>
          <p:nvPr/>
        </p:nvSpPr>
        <p:spPr>
          <a:xfrm>
            <a:off x="9067800" y="2235200"/>
            <a:ext cx="2667000" cy="63500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txBody>
          <a:bodyPr wrap="square" lIns="91440" tIns="45720" rIns="91440" bIns="45720" anchor="t">
            <a:noAutofit/>
          </a:bodyPr>
          <a:lstStyle/>
          <a:p>
            <a:endParaRPr lang="en-US" dirty="0"/>
          </a:p>
        </p:txBody>
      </p:sp>
      <p:sp>
        <p:nvSpPr>
          <p:cNvPr id="20" name="Source"/>
          <p:cNvSpPr txBox="1"/>
          <p:nvPr/>
        </p:nvSpPr>
        <p:spPr>
          <a:xfrm>
            <a:off x="457200" y="5588000"/>
            <a:ext cx="11277600" cy="2794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noAutofit/>
          </a:bodyPr>
          <a:lstStyle/>
          <a:p>
            <a:r>
              <a:rPr lang="en-US" sz="1000" dirty="0">
                <a:solidFill>
                  <a:srgbClr val="6B6557"/>
                </a:solidFill>
              </a:rPr>
              <a:t>Per-teacher price based on the £350-a-year school plan for 10 staff, against £79 a year for individual Pro Full. Source: lessonsmith.net, October 2026</a:t>
            </a:r>
          </a:p>
        </p:txBody>
      </p:sp>
      <p:pic>
        <p:nvPicPr>
          <p:cNvPr id="21" name="Graphic 21" descr="SEND and EAL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0400" y="2540000"/>
            <a:ext cx="508000" cy="508000"/>
          </a:xfrm>
          <a:prstGeom prst="rect">
            <a:avLst/>
          </a:prstGeom>
        </p:spPr>
      </p:pic>
      <p:pic>
        <p:nvPicPr>
          <p:cNvPr id="22" name="Graphic 22" descr="Year groups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30600" y="2540000"/>
            <a:ext cx="508000" cy="508000"/>
          </a:xfrm>
          <a:prstGeom prst="rect">
            <a:avLst/>
          </a:prstGeom>
        </p:spPr>
      </p:pic>
      <p:pic>
        <p:nvPicPr>
          <p:cNvPr id="23" name="Graphic 23" descr="Computi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00800" y="2540000"/>
            <a:ext cx="508000" cy="508000"/>
          </a:xfrm>
          <a:prstGeom prst="rect">
            <a:avLst/>
          </a:prstGeom>
        </p:spPr>
      </p:pic>
      <p:pic>
        <p:nvPicPr>
          <p:cNvPr id="24" name="Graphic 24" descr="School ready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71000" y="2540000"/>
            <a:ext cx="508000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562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3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B8313-4C7A-37FE-2D36-B27E3CFC9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11277600" cy="1066800"/>
          </a:xfrm>
        </p:spPr>
        <p:txBody>
          <a:bodyPr anchor="b">
            <a:normAutofit/>
          </a:bodyPr>
          <a:lstStyle/>
          <a:p>
            <a:pPr algn="l"/>
            <a:r>
              <a:rPr lang="en-GB" sz="2600" b="1" dirty="0">
                <a:solidFill>
                  <a:srgbClr val="1A1A1A"/>
                </a:solidFill>
                <a:latin typeface="Calibri"/>
              </a:rPr>
              <a:t>A free plan feeds paid tiers that run up to £129 per teacher a year</a:t>
            </a:r>
          </a:p>
        </p:txBody>
      </p:sp>
      <p:sp>
        <p:nvSpPr>
          <p:cNvPr id="11" name="Chart label"/>
          <p:cNvSpPr/>
          <p:nvPr/>
        </p:nvSpPr>
        <p:spPr>
          <a:xfrm>
            <a:off x="457200" y="1676400"/>
            <a:ext cx="6858000" cy="3048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91440" bIns="0" anchor="t">
            <a:noAutofit/>
          </a:bodyPr>
          <a:lstStyle/>
          <a:p>
            <a:r>
              <a:rPr lang="en-GB" sz="1400" b="1" dirty="0">
                <a:solidFill>
                  <a:srgbClr val="5C5648"/>
                </a:solidFill>
                <a:latin typeface="Calibri"/>
              </a:rPr>
              <a:t>Annual price per teacher by plan, £</a:t>
            </a:r>
          </a:p>
        </p:txBody>
      </p:sp>
      <p:sp>
        <p:nvSpPr>
          <p:cNvPr id="12" name="Commentary"/>
          <p:cNvSpPr/>
          <p:nvPr/>
        </p:nvSpPr>
        <p:spPr>
          <a:xfrm>
            <a:off x="7772400" y="1854200"/>
            <a:ext cx="3962400" cy="4191000"/>
          </a:xfrm>
          <a:prstGeom prst="rect">
            <a:avLst/>
          </a:prstGeom>
          <a:solidFill>
            <a:srgbClr val="FFFFFF"/>
          </a:solidFill>
          <a:ln w="9525">
            <a:solidFill>
              <a:srgbClr val="E6E0D2"/>
            </a:solidFill>
          </a:ln>
        </p:spPr>
        <p:txBody>
          <a:bodyPr wrap="square" lIns="228600" tIns="203200" rIns="228600" bIns="152400" anchor="ctr">
            <a:noAutofit/>
          </a:bodyPr>
          <a:lstStyle/>
          <a:p>
            <a:pPr>
              <a:spcAft>
                <a:spcPts val="300"/>
              </a:spcAft>
            </a:pPr>
            <a:r>
              <a:rPr lang="en-GB" sz="1800" b="1" dirty="0">
                <a:solidFill>
                  <a:srgbClr val="1A1A1A"/>
                </a:solidFill>
                <a:latin typeface="Calibri"/>
              </a:rPr>
              <a:t>Free gets teachers in</a:t>
            </a:r>
          </a:p>
          <a:p>
            <a:pPr>
              <a:spcAft>
                <a:spcPts val="1800"/>
              </a:spcAft>
            </a:pPr>
            <a:r>
              <a:rPr lang="en-GB" sz="1600" dirty="0">
                <a:solidFill>
                  <a:srgbClr val="4A4639"/>
                </a:solidFill>
                <a:latin typeface="Calibri"/>
              </a:rPr>
              <a:t>5 resources a month, no card needed</a:t>
            </a:r>
          </a:p>
          <a:p>
            <a:pPr>
              <a:spcAft>
                <a:spcPts val="300"/>
              </a:spcAft>
            </a:pPr>
            <a:r>
              <a:rPr lang="en-GB" sz="1800" b="1" dirty="0">
                <a:solidFill>
                  <a:srgbClr val="1A1A1A"/>
                </a:solidFill>
                <a:latin typeface="Calibri"/>
              </a:rPr>
              <a:t>Pro converts them</a:t>
            </a:r>
          </a:p>
          <a:p>
            <a:pPr>
              <a:spcAft>
                <a:spcPts val="1800"/>
              </a:spcAft>
            </a:pPr>
            <a:r>
              <a:rPr lang="en-GB" sz="1600" dirty="0">
                <a:solidFill>
                  <a:srgbClr val="4A4639"/>
                </a:solidFill>
                <a:latin typeface="Calibri"/>
              </a:rPr>
              <a:t>100 resources a month, with a 14-day trial</a:t>
            </a:r>
          </a:p>
          <a:p>
            <a:pPr>
              <a:spcAft>
                <a:spcPts val="300"/>
              </a:spcAft>
            </a:pPr>
            <a:r>
              <a:rPr lang="en-GB" sz="1800" b="1" dirty="0">
                <a:solidFill>
                  <a:srgbClr val="1A1A1A"/>
                </a:solidFill>
                <a:latin typeface="Calibri"/>
              </a:rPr>
              <a:t>Add-ons lift spend</a:t>
            </a:r>
          </a:p>
          <a:p>
            <a:pPr>
              <a:spcAft>
                <a:spcPts val="1800"/>
              </a:spcAft>
            </a:pPr>
            <a:r>
              <a:rPr lang="en-GB" sz="1600" dirty="0">
                <a:solidFill>
                  <a:srgbClr val="4A4639"/>
                </a:solidFill>
                <a:latin typeface="Calibri"/>
              </a:rPr>
              <a:t>Revision Forge Plus, AI Labs and Model Forge</a:t>
            </a:r>
          </a:p>
          <a:p>
            <a:pPr>
              <a:spcAft>
                <a:spcPts val="300"/>
              </a:spcAft>
            </a:pPr>
            <a:r>
              <a:rPr lang="en-GB" sz="1800" b="1" dirty="0">
                <a:solidFill>
                  <a:srgbClr val="1A1A1A"/>
                </a:solidFill>
                <a:latin typeface="Calibri"/>
              </a:rPr>
              <a:t>Schools buy in bulk</a:t>
            </a:r>
          </a:p>
          <a:p>
            <a:pPr>
              <a:spcAft>
                <a:spcPts val="0"/>
              </a:spcAft>
            </a:pPr>
            <a:r>
              <a:rPr lang="en-GB" sz="1600" dirty="0">
                <a:solidFill>
                  <a:srgbClr val="4A4639"/>
                </a:solidFill>
                <a:latin typeface="Calibri"/>
              </a:rPr>
              <a:t>10 staff from £350 a year, paid by invoice</a:t>
            </a:r>
          </a:p>
        </p:txBody>
      </p:sp>
      <p:sp>
        <p:nvSpPr>
          <p:cNvPr id="13" name="Source"/>
          <p:cNvSpPr/>
          <p:nvPr/>
        </p:nvSpPr>
        <p:spPr>
          <a:xfrm>
            <a:off x="457200" y="6223000"/>
            <a:ext cx="11277600" cy="254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91440" bIns="0" anchor="t">
            <a:noAutofit/>
          </a:bodyPr>
          <a:lstStyle/>
          <a:p>
            <a:r>
              <a:rPr lang="en-GB" sz="1000" dirty="0">
                <a:solidFill>
                  <a:srgbClr val="6B6557"/>
                </a:solidFill>
                <a:latin typeface="Calibri"/>
              </a:rPr>
              <a:t>Annual prices as published; monthly Pro is £5.99 or £8.99. School plan: £350 a year for 10 staff. Source: lessonsmith.net, October 2026</a:t>
            </a:r>
          </a:p>
        </p:txBody>
      </p:sp>
      <p:graphicFrame>
        <p:nvGraphicFramePr>
          <p:cNvPr id="14" name="Chart"/>
          <p:cNvGraphicFramePr/>
          <p:nvPr/>
        </p:nvGraphicFramePr>
        <p:xfrm>
          <a:off x="457200" y="2032000"/>
          <a:ext cx="6858000" cy="414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70967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3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B2BAA-D3E5-937F-E7DF-39A871859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11277600" cy="1066800"/>
          </a:xfrm>
        </p:spPr>
        <p:txBody>
          <a:bodyPr anchor="b">
            <a:normAutofit/>
          </a:bodyPr>
          <a:lstStyle/>
          <a:p>
            <a:pPr algn="l"/>
            <a:r>
              <a:rPr lang="en-GB" sz="2600" b="1" dirty="0">
                <a:solidFill>
                  <a:srgbClr val="1A1A1A"/>
                </a:solidFill>
                <a:latin typeface="Calibri"/>
              </a:rPr>
              <a:t>A school licence gives staff and pupils one platform, from £350 a year</a:t>
            </a:r>
          </a:p>
        </p:txBody>
      </p:sp>
      <p:sp>
        <p:nvSpPr>
          <p:cNvPr id="11" name="Staff card"/>
          <p:cNvSpPr/>
          <p:nvPr/>
        </p:nvSpPr>
        <p:spPr>
          <a:xfrm>
            <a:off x="457200" y="1854200"/>
            <a:ext cx="5486400" cy="4191000"/>
          </a:xfrm>
          <a:prstGeom prst="rect">
            <a:avLst/>
          </a:prstGeom>
          <a:solidFill>
            <a:srgbClr val="FFFFFF"/>
          </a:solidFill>
          <a:ln w="9525">
            <a:solidFill>
              <a:srgbClr val="E6E0D2"/>
            </a:solidFill>
          </a:ln>
        </p:spPr>
        <p:txBody>
          <a:bodyPr wrap="square" lIns="254000" tIns="228600" rIns="254000" bIns="152400" anchor="t">
            <a:noAutofit/>
          </a:bodyPr>
          <a:lstStyle/>
          <a:p>
            <a:pPr>
              <a:spcAft>
                <a:spcPts val="1400"/>
              </a:spcAft>
            </a:pPr>
            <a:r>
              <a:rPr lang="en-GB" sz="2000" b="1" dirty="0">
                <a:solidFill>
                  <a:srgbClr val="0F766E"/>
                </a:solidFill>
                <a:latin typeface="Calibri"/>
              </a:rPr>
              <a:t>For every member of staff</a:t>
            </a:r>
          </a:p>
          <a:p>
            <a:pPr marL="228600" indent="-228600">
              <a:spcAft>
                <a:spcPts val="900"/>
              </a:spcAft>
              <a:buClr>
                <a:srgbClr val="0F766E"/>
              </a:buClr>
              <a:buFont typeface="Arial"/>
              <a:buChar char="•"/>
            </a:pPr>
            <a:r>
              <a:rPr lang="en-GB" sz="1600" b="1" dirty="0">
                <a:solidFill>
                  <a:srgbClr val="1A1A1A"/>
                </a:solidFill>
                <a:latin typeface="Calibri"/>
              </a:rPr>
              <a:t>Pro Full for all: </a:t>
            </a:r>
            <a:r>
              <a:rPr lang="en-GB" sz="1600" dirty="0">
                <a:solidFill>
                  <a:srgbClr val="4A4639"/>
                </a:solidFill>
                <a:latin typeface="Calibri"/>
              </a:rPr>
              <a:t>every tool, 100 resources each a month</a:t>
            </a:r>
          </a:p>
          <a:p>
            <a:pPr marL="228600" indent="-228600">
              <a:spcAft>
                <a:spcPts val="900"/>
              </a:spcAft>
              <a:buClr>
                <a:srgbClr val="0F766E"/>
              </a:buClr>
              <a:buFont typeface="Arial"/>
              <a:buChar char="•"/>
            </a:pPr>
            <a:r>
              <a:rPr lang="en-GB" sz="1600" b="1" dirty="0">
                <a:solidFill>
                  <a:srgbClr val="1A1A1A"/>
                </a:solidFill>
                <a:latin typeface="Calibri"/>
              </a:rPr>
              <a:t>KS3 Computing: </a:t>
            </a:r>
            <a:r>
              <a:rPr lang="en-GB" sz="1600" dirty="0">
                <a:solidFill>
                  <a:srgbClr val="4A4639"/>
                </a:solidFill>
                <a:latin typeface="Calibri"/>
              </a:rPr>
              <a:t>18 units and 108 lessons for Years 7 to 9</a:t>
            </a:r>
          </a:p>
          <a:p>
            <a:pPr marL="228600" indent="-228600">
              <a:spcAft>
                <a:spcPts val="900"/>
              </a:spcAft>
              <a:buClr>
                <a:srgbClr val="0F766E"/>
              </a:buClr>
              <a:buFont typeface="Arial"/>
              <a:buChar char="•"/>
            </a:pPr>
            <a:r>
              <a:rPr lang="en-GB" sz="1600" b="1" dirty="0">
                <a:solidFill>
                  <a:srgbClr val="1A1A1A"/>
                </a:solidFill>
                <a:latin typeface="Calibri"/>
              </a:rPr>
              <a:t>Training: </a:t>
            </a:r>
            <a:r>
              <a:rPr lang="en-GB" sz="1600" dirty="0">
                <a:solidFill>
                  <a:srgbClr val="4A4639"/>
                </a:solidFill>
                <a:latin typeface="Calibri"/>
              </a:rPr>
              <a:t>a staff CPD studio and a live INSET</a:t>
            </a:r>
          </a:p>
          <a:p>
            <a:pPr marL="228600" indent="-228600">
              <a:spcAft>
                <a:spcPts val="900"/>
              </a:spcAft>
              <a:buClr>
                <a:srgbClr val="0F766E"/>
              </a:buClr>
              <a:buFont typeface="Arial"/>
              <a:buChar char="•"/>
            </a:pPr>
            <a:r>
              <a:rPr lang="en-GB" sz="1600" b="1" dirty="0">
                <a:solidFill>
                  <a:srgbClr val="1A1A1A"/>
                </a:solidFill>
                <a:latin typeface="Calibri"/>
              </a:rPr>
              <a:t>Admin: </a:t>
            </a:r>
            <a:r>
              <a:rPr lang="en-GB" sz="1600" dirty="0">
                <a:solidFill>
                  <a:srgbClr val="4A4639"/>
                </a:solidFill>
                <a:latin typeface="Calibri"/>
              </a:rPr>
              <a:t>school logo, Microsoft or Google sign-in, invoice billing</a:t>
            </a:r>
          </a:p>
          <a:p>
            <a:pPr marL="228600" indent="-228600">
              <a:spcAft>
                <a:spcPts val="900"/>
              </a:spcAft>
              <a:buClr>
                <a:srgbClr val="0F766E"/>
              </a:buClr>
              <a:buFont typeface="Arial"/>
              <a:buChar char="•"/>
            </a:pPr>
            <a:r>
              <a:rPr lang="en-GB" sz="1600" b="1" dirty="0">
                <a:solidFill>
                  <a:srgbClr val="1A1A1A"/>
                </a:solidFill>
                <a:latin typeface="Calibri"/>
              </a:rPr>
              <a:t>Oversight: </a:t>
            </a:r>
            <a:r>
              <a:rPr lang="en-GB" sz="1600" dirty="0">
                <a:solidFill>
                  <a:srgbClr val="4A4639"/>
                </a:solidFill>
                <a:latin typeface="Calibri"/>
              </a:rPr>
              <a:t>a leadership dashboard and UK support</a:t>
            </a:r>
          </a:p>
        </p:txBody>
      </p:sp>
      <p:sp>
        <p:nvSpPr>
          <p:cNvPr id="12" name="Pupil card"/>
          <p:cNvSpPr/>
          <p:nvPr/>
        </p:nvSpPr>
        <p:spPr>
          <a:xfrm>
            <a:off x="6248400" y="1854200"/>
            <a:ext cx="5486400" cy="4191000"/>
          </a:xfrm>
          <a:prstGeom prst="rect">
            <a:avLst/>
          </a:prstGeom>
          <a:solidFill>
            <a:srgbClr val="FFFFFF"/>
          </a:solidFill>
          <a:ln w="9525">
            <a:solidFill>
              <a:srgbClr val="E6E0D2"/>
            </a:solidFill>
          </a:ln>
        </p:spPr>
        <p:txBody>
          <a:bodyPr wrap="square" lIns="254000" tIns="228600" rIns="254000" bIns="152400" anchor="t">
            <a:noAutofit/>
          </a:bodyPr>
          <a:lstStyle/>
          <a:p>
            <a:pPr>
              <a:spcAft>
                <a:spcPts val="1400"/>
              </a:spcAft>
            </a:pPr>
            <a:r>
              <a:rPr lang="en-GB" sz="2000" b="1" dirty="0">
                <a:solidFill>
                  <a:srgbClr val="0F766E"/>
                </a:solidFill>
                <a:latin typeface="Calibri"/>
              </a:rPr>
              <a:t>Included for pupils</a:t>
            </a:r>
          </a:p>
          <a:p>
            <a:pPr marL="228600" indent="-228600">
              <a:spcAft>
                <a:spcPts val="900"/>
              </a:spcAft>
              <a:buClr>
                <a:srgbClr val="0F766E"/>
              </a:buClr>
              <a:buFont typeface="Arial"/>
              <a:buChar char="•"/>
            </a:pPr>
            <a:r>
              <a:rPr lang="en-GB" sz="1600" b="1" dirty="0">
                <a:solidFill>
                  <a:srgbClr val="1A1A1A"/>
                </a:solidFill>
                <a:latin typeface="Calibri"/>
              </a:rPr>
              <a:t>AI Labs: </a:t>
            </a:r>
            <a:r>
              <a:rPr lang="en-GB" sz="1600" dirty="0">
                <a:solidFill>
                  <a:srgbClr val="4A4639"/>
                </a:solidFill>
                <a:latin typeface="Calibri"/>
              </a:rPr>
              <a:t>three machine-learning projects, 90 KS3 places</a:t>
            </a:r>
          </a:p>
          <a:p>
            <a:pPr marL="228600" indent="-228600">
              <a:spcAft>
                <a:spcPts val="900"/>
              </a:spcAft>
              <a:buClr>
                <a:srgbClr val="0F766E"/>
              </a:buClr>
              <a:buFont typeface="Arial"/>
              <a:buChar char="•"/>
            </a:pPr>
            <a:r>
              <a:rPr lang="en-GB" sz="1600" b="1" dirty="0">
                <a:solidFill>
                  <a:srgbClr val="1A1A1A"/>
                </a:solidFill>
                <a:latin typeface="Calibri"/>
              </a:rPr>
              <a:t>Python Pathways: </a:t>
            </a:r>
            <a:r>
              <a:rPr lang="en-GB" sz="1600" dirty="0">
                <a:solidFill>
                  <a:srgbClr val="4A4639"/>
                </a:solidFill>
                <a:latin typeface="Calibri"/>
              </a:rPr>
              <a:t>coding from KS3 to A level</a:t>
            </a:r>
          </a:p>
          <a:p>
            <a:pPr marL="228600" indent="-228600">
              <a:spcAft>
                <a:spcPts val="900"/>
              </a:spcAft>
              <a:buClr>
                <a:srgbClr val="0F766E"/>
              </a:buClr>
              <a:buFont typeface="Arial"/>
              <a:buChar char="•"/>
            </a:pPr>
            <a:r>
              <a:rPr lang="en-GB" sz="1600" b="1" dirty="0">
                <a:solidFill>
                  <a:srgbClr val="1A1A1A"/>
                </a:solidFill>
                <a:latin typeface="Calibri"/>
              </a:rPr>
              <a:t>Revision Forge: </a:t>
            </a:r>
            <a:r>
              <a:rPr lang="en-GB" sz="1600" dirty="0">
                <a:solidFill>
                  <a:srgbClr val="4A4639"/>
                </a:solidFill>
                <a:latin typeface="Calibri"/>
              </a:rPr>
              <a:t>every GCSE Computer Science topic</a:t>
            </a:r>
          </a:p>
          <a:p>
            <a:pPr marL="228600" indent="-228600">
              <a:spcAft>
                <a:spcPts val="900"/>
              </a:spcAft>
              <a:buClr>
                <a:srgbClr val="0F766E"/>
              </a:buClr>
              <a:buFont typeface="Arial"/>
              <a:buChar char="•"/>
            </a:pPr>
            <a:r>
              <a:rPr lang="en-GB" sz="1600" b="1" dirty="0">
                <a:solidFill>
                  <a:srgbClr val="1A1A1A"/>
                </a:solidFill>
                <a:latin typeface="Calibri"/>
              </a:rPr>
              <a:t>Upgrades: </a:t>
            </a:r>
            <a:r>
              <a:rPr lang="en-GB" sz="1600" dirty="0">
                <a:solidFill>
                  <a:srgbClr val="4A4639"/>
                </a:solidFill>
                <a:latin typeface="Calibri"/>
              </a:rPr>
              <a:t>every GCSE subject for +£149, A level for +£79</a:t>
            </a:r>
          </a:p>
        </p:txBody>
      </p:sp>
      <p:sp>
        <p:nvSpPr>
          <p:cNvPr id="13" name="Source"/>
          <p:cNvSpPr/>
          <p:nvPr/>
        </p:nvSpPr>
        <p:spPr>
          <a:xfrm>
            <a:off x="457200" y="6223000"/>
            <a:ext cx="11277600" cy="254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91440" bIns="0" anchor="t">
            <a:noAutofit/>
          </a:bodyPr>
          <a:lstStyle/>
          <a:p>
            <a:r>
              <a:rPr lang="en-GB" sz="1000" dirty="0">
                <a:solidFill>
                  <a:srgbClr val="6B6557"/>
                </a:solidFill>
                <a:latin typeface="Calibri"/>
              </a:rPr>
              <a:t>Source: lessonsmith.net school plans, October 2026</a:t>
            </a:r>
          </a:p>
        </p:txBody>
      </p:sp>
    </p:spTree>
    <p:extLst>
      <p:ext uri="{BB962C8B-B14F-4D97-AF65-F5344CB8AC3E}">
        <p14:creationId xmlns:p14="http://schemas.microsoft.com/office/powerpoint/2010/main" val="517054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3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B1E14-E8BB-07D6-EC98-7564A17F8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11277600" cy="1066800"/>
          </a:xfrm>
        </p:spPr>
        <p:txBody>
          <a:bodyPr anchor="b">
            <a:normAutofit/>
          </a:bodyPr>
          <a:lstStyle/>
          <a:p>
            <a:pPr algn="l"/>
            <a:r>
              <a:rPr lang="en-GB" sz="2600" b="1" dirty="0">
                <a:solidFill>
                  <a:srgbClr val="1A1A1A"/>
                </a:solidFill>
                <a:latin typeface="Calibri"/>
              </a:rPr>
              <a:t>Data protection is built in for schools, staff and pupils</a:t>
            </a:r>
          </a:p>
        </p:txBody>
      </p:sp>
      <p:sp>
        <p:nvSpPr>
          <p:cNvPr id="11" name="Trust card 1"/>
          <p:cNvSpPr/>
          <p:nvPr/>
        </p:nvSpPr>
        <p:spPr>
          <a:xfrm>
            <a:off x="457200" y="1854200"/>
            <a:ext cx="5486400" cy="1930400"/>
          </a:xfrm>
          <a:prstGeom prst="rect">
            <a:avLst/>
          </a:prstGeom>
          <a:solidFill>
            <a:srgbClr val="FFFFFF"/>
          </a:solidFill>
          <a:ln w="9525">
            <a:solidFill>
              <a:srgbClr val="E6E0D2"/>
            </a:solidFill>
          </a:ln>
        </p:spPr>
        <p:txBody>
          <a:bodyPr wrap="square" lIns="1168400" tIns="152400" rIns="254000" bIns="152400" anchor="ctr">
            <a:noAutofit/>
          </a:bodyPr>
          <a:lstStyle/>
          <a:p>
            <a:pPr>
              <a:spcAft>
                <a:spcPts val="500"/>
              </a:spcAft>
            </a:pPr>
            <a:r>
              <a:rPr lang="en-GB" sz="2000" b="1" dirty="0">
                <a:solidFill>
                  <a:srgbClr val="1A1A1A"/>
                </a:solidFill>
                <a:latin typeface="Calibri"/>
              </a:rPr>
              <a:t>DPA and DPIA pack</a:t>
            </a:r>
          </a:p>
          <a:p>
            <a:r>
              <a:rPr lang="en-GB" sz="1600" dirty="0">
                <a:solidFill>
                  <a:srgbClr val="4A4639"/>
                </a:solidFill>
                <a:latin typeface="Calibri"/>
              </a:rPr>
              <a:t>Ready for a school's data protection officer before sign-off</a:t>
            </a:r>
          </a:p>
        </p:txBody>
      </p:sp>
      <p:sp>
        <p:nvSpPr>
          <p:cNvPr id="12" name="Trust card 2"/>
          <p:cNvSpPr/>
          <p:nvPr/>
        </p:nvSpPr>
        <p:spPr>
          <a:xfrm>
            <a:off x="6248400" y="1854200"/>
            <a:ext cx="5486400" cy="1930400"/>
          </a:xfrm>
          <a:prstGeom prst="rect">
            <a:avLst/>
          </a:prstGeom>
          <a:solidFill>
            <a:srgbClr val="FFFFFF"/>
          </a:solidFill>
          <a:ln w="9525">
            <a:solidFill>
              <a:srgbClr val="E6E0D2"/>
            </a:solidFill>
          </a:ln>
        </p:spPr>
        <p:txBody>
          <a:bodyPr wrap="square" lIns="1168400" tIns="152400" rIns="254000" bIns="152400" anchor="ctr">
            <a:noAutofit/>
          </a:bodyPr>
          <a:lstStyle/>
          <a:p>
            <a:pPr>
              <a:spcAft>
                <a:spcPts val="500"/>
              </a:spcAft>
            </a:pPr>
            <a:r>
              <a:rPr lang="en-GB" sz="2000" b="1" dirty="0">
                <a:solidFill>
                  <a:srgbClr val="1A1A1A"/>
                </a:solidFill>
                <a:latin typeface="Calibri"/>
              </a:rPr>
              <a:t>No ads, no tracking</a:t>
            </a:r>
          </a:p>
          <a:p>
            <a:r>
              <a:rPr lang="en-GB" sz="1600" dirty="0">
                <a:solidFill>
                  <a:srgbClr val="4A4639"/>
                </a:solidFill>
                <a:latin typeface="Calibri"/>
              </a:rPr>
              <a:t>UK GDPR minded, with no advertising or tracking</a:t>
            </a:r>
          </a:p>
        </p:txBody>
      </p:sp>
      <p:sp>
        <p:nvSpPr>
          <p:cNvPr id="13" name="Trust card 3"/>
          <p:cNvSpPr/>
          <p:nvPr/>
        </p:nvSpPr>
        <p:spPr>
          <a:xfrm>
            <a:off x="457200" y="3987800"/>
            <a:ext cx="5486400" cy="1930400"/>
          </a:xfrm>
          <a:prstGeom prst="rect">
            <a:avLst/>
          </a:prstGeom>
          <a:solidFill>
            <a:srgbClr val="FFFFFF"/>
          </a:solidFill>
          <a:ln w="9525">
            <a:solidFill>
              <a:srgbClr val="E6E0D2"/>
            </a:solidFill>
          </a:ln>
        </p:spPr>
        <p:txBody>
          <a:bodyPr wrap="square" lIns="1168400" tIns="152400" rIns="254000" bIns="152400" anchor="ctr">
            <a:noAutofit/>
          </a:bodyPr>
          <a:lstStyle/>
          <a:p>
            <a:pPr>
              <a:spcAft>
                <a:spcPts val="500"/>
              </a:spcAft>
            </a:pPr>
            <a:r>
              <a:rPr lang="en-GB" sz="2000" b="1" dirty="0">
                <a:solidFill>
                  <a:srgbClr val="1A1A1A"/>
                </a:solidFill>
                <a:latin typeface="Calibri"/>
              </a:rPr>
              <a:t>Secure sign-in</a:t>
            </a:r>
          </a:p>
          <a:p>
            <a:r>
              <a:rPr lang="en-GB" sz="1600" dirty="0">
                <a:solidFill>
                  <a:srgbClr val="4A4639"/>
                </a:solidFill>
                <a:latin typeface="Calibri"/>
              </a:rPr>
              <a:t>Two-step sign-in, plus Microsoft or Google accounts</a:t>
            </a:r>
          </a:p>
        </p:txBody>
      </p:sp>
      <p:sp>
        <p:nvSpPr>
          <p:cNvPr id="14" name="Trust card 4"/>
          <p:cNvSpPr/>
          <p:nvPr/>
        </p:nvSpPr>
        <p:spPr>
          <a:xfrm>
            <a:off x="6248400" y="3987800"/>
            <a:ext cx="5486400" cy="1930400"/>
          </a:xfrm>
          <a:prstGeom prst="rect">
            <a:avLst/>
          </a:prstGeom>
          <a:solidFill>
            <a:srgbClr val="FFFFFF"/>
          </a:solidFill>
          <a:ln w="9525">
            <a:solidFill>
              <a:srgbClr val="E6E0D2"/>
            </a:solidFill>
          </a:ln>
        </p:spPr>
        <p:txBody>
          <a:bodyPr wrap="square" lIns="1168400" tIns="152400" rIns="254000" bIns="152400" anchor="ctr">
            <a:noAutofit/>
          </a:bodyPr>
          <a:lstStyle/>
          <a:p>
            <a:pPr>
              <a:spcAft>
                <a:spcPts val="500"/>
              </a:spcAft>
            </a:pPr>
            <a:r>
              <a:rPr lang="en-GB" sz="2000" b="1" dirty="0">
                <a:solidFill>
                  <a:srgbClr val="1A1A1A"/>
                </a:solidFill>
                <a:latin typeface="Calibri"/>
              </a:rPr>
              <a:t>Pupil data stays local</a:t>
            </a:r>
          </a:p>
          <a:p>
            <a:r>
              <a:rPr lang="en-GB" sz="1600" dirty="0">
                <a:solidFill>
                  <a:srgbClr val="4A4639"/>
                </a:solidFill>
                <a:latin typeface="Calibri"/>
              </a:rPr>
              <a:t>AI Labs needs no pupil accounts and keeps images on the device</a:t>
            </a:r>
          </a:p>
        </p:txBody>
      </p:sp>
      <p:sp>
        <p:nvSpPr>
          <p:cNvPr id="15" name="Source"/>
          <p:cNvSpPr/>
          <p:nvPr/>
        </p:nvSpPr>
        <p:spPr>
          <a:xfrm>
            <a:off x="457200" y="6223000"/>
            <a:ext cx="11277600" cy="254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91440" bIns="0" anchor="t">
            <a:noAutofit/>
          </a:bodyPr>
          <a:lstStyle/>
          <a:p>
            <a:r>
              <a:rPr lang="en-GB" sz="1000" dirty="0">
                <a:solidFill>
                  <a:srgbClr val="6B6557"/>
                </a:solidFill>
                <a:latin typeface="Calibri"/>
              </a:rPr>
              <a:t>Teachers are told never to enter pupils' personal data. Source: lessonsmith.net safety hub, October 2026</a:t>
            </a:r>
          </a:p>
        </p:txBody>
      </p:sp>
      <p:pic>
        <p:nvPicPr>
          <p:cNvPr id="16" name="Graphic 16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000" y="2514600"/>
            <a:ext cx="609600" cy="609600"/>
          </a:xfrm>
          <a:prstGeom prst="rect">
            <a:avLst/>
          </a:prstGeom>
        </p:spPr>
      </p:pic>
      <p:pic>
        <p:nvPicPr>
          <p:cNvPr id="17" name="Graphic 1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53200" y="2514600"/>
            <a:ext cx="609600" cy="609600"/>
          </a:xfrm>
          <a:prstGeom prst="rect">
            <a:avLst/>
          </a:prstGeom>
        </p:spPr>
      </p:pic>
      <p:pic>
        <p:nvPicPr>
          <p:cNvPr id="18" name="Graphic 18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2000" y="4648200"/>
            <a:ext cx="609600" cy="609600"/>
          </a:xfrm>
          <a:prstGeom prst="rect">
            <a:avLst/>
          </a:prstGeom>
        </p:spPr>
      </p:pic>
      <p:pic>
        <p:nvPicPr>
          <p:cNvPr id="19" name="Graphic 19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53200" y="4648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722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3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CCA12-1BC4-6865-BE43-3B3F3CD1A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11277600" cy="1066800"/>
          </a:xfrm>
        </p:spPr>
        <p:txBody>
          <a:bodyPr anchor="b">
            <a:normAutofit/>
          </a:bodyPr>
          <a:lstStyle/>
          <a:p>
            <a:pPr algn="l"/>
            <a:r>
              <a:rPr lang="en-GB" sz="2600" b="1" dirty="0">
                <a:solidFill>
                  <a:srgbClr val="1A1A1A"/>
                </a:solidFill>
                <a:latin typeface="Calibri"/>
              </a:rPr>
              <a:t>Pupil products extend Lessonsmith from teacher tools to whole-school use</a:t>
            </a:r>
          </a:p>
        </p:txBody>
      </p:sp>
      <p:graphicFrame>
        <p:nvGraphicFramePr>
          <p:cNvPr id="20" name="Products table"/>
          <p:cNvGraphicFramePr>
            <a:graphicFrameLocks noGrp="1"/>
          </p:cNvGraphicFramePr>
          <p:nvPr/>
        </p:nvGraphicFramePr>
        <p:xfrm>
          <a:off x="457200" y="1778000"/>
          <a:ext cx="11277600" cy="3733800"/>
        </p:xfrm>
        <a:graphic>
          <a:graphicData uri="http://schemas.openxmlformats.org/drawingml/2006/table">
            <a:tbl>
              <a:tblPr firstRow="1"/>
              <a:tblGrid>
                <a:gridCol w="215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2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>
                          <a:solidFill>
                            <a:srgbClr val="5C5648"/>
                          </a:solidFill>
                          <a:latin typeface="Calibri"/>
                        </a:rPr>
                        <a:t>Product</a:t>
                      </a:r>
                    </a:p>
                  </a:txBody>
                  <a:tcPr marL="101600" marR="101600" marT="76200" marB="762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9D2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>
                          <a:solidFill>
                            <a:srgbClr val="5C5648"/>
                          </a:solidFill>
                          <a:latin typeface="Calibri"/>
                        </a:rPr>
                        <a:t>What pupils get</a:t>
                      </a:r>
                    </a:p>
                  </a:txBody>
                  <a:tcPr marL="101600" marR="101600" marT="76200" marB="762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9D2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>
                          <a:solidFill>
                            <a:srgbClr val="5C5648"/>
                          </a:solidFill>
                          <a:latin typeface="Calibri"/>
                        </a:rPr>
                        <a:t>Status</a:t>
                      </a:r>
                    </a:p>
                  </a:txBody>
                  <a:tcPr marL="101600" marR="101600" marT="76200" marB="762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9D2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1" dirty="0">
                          <a:solidFill>
                            <a:srgbClr val="5C5648"/>
                          </a:solidFill>
                          <a:latin typeface="Calibri"/>
                        </a:rPr>
                        <a:t>Price</a:t>
                      </a:r>
                    </a:p>
                  </a:txBody>
                  <a:tcPr marL="101600" marR="101600" marT="76200" marB="762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9D2C3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algn="l"/>
                      <a:r>
                        <a:rPr lang="en-GB" sz="1500" b="1" dirty="0">
                          <a:solidFill>
                            <a:srgbClr val="1A1A1A"/>
                          </a:solidFill>
                          <a:latin typeface="Calibri"/>
                        </a:rPr>
                        <a:t>Revision Forge</a:t>
                      </a:r>
                    </a:p>
                  </a:txBody>
                  <a:tcPr marL="101600" marR="101600" marT="76200" marB="762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2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500" dirty="0">
                          <a:solidFill>
                            <a:srgbClr val="2E2B24"/>
                          </a:solidFill>
                          <a:latin typeface="Calibri"/>
                        </a:rPr>
                        <a:t>GCSE and A-level lessons, quick revision and exam practice</a:t>
                      </a:r>
                    </a:p>
                  </a:txBody>
                  <a:tcPr marL="101600" marR="101600" marT="76200" marB="762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2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500" dirty="0">
                          <a:solidFill>
                            <a:srgbClr val="2E2B24"/>
                          </a:solidFill>
                          <a:latin typeface="Calibri"/>
                        </a:rPr>
                        <a:t>Live, no login</a:t>
                      </a:r>
                    </a:p>
                  </a:txBody>
                  <a:tcPr marL="101600" marR="101600" marT="76200" marB="762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2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500" dirty="0">
                          <a:solidFill>
                            <a:srgbClr val="2E2B24"/>
                          </a:solidFill>
                          <a:latin typeface="Calibri"/>
                        </a:rPr>
                        <a:t>Free topics; Plus £29</a:t>
                      </a:r>
                    </a:p>
                  </a:txBody>
                  <a:tcPr marL="101600" marR="101600" marT="76200" marB="762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2C3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algn="l"/>
                      <a:r>
                        <a:rPr lang="en-GB" sz="1500" b="1" dirty="0">
                          <a:solidFill>
                            <a:srgbClr val="1A1A1A"/>
                          </a:solidFill>
                          <a:latin typeface="Calibri"/>
                        </a:rPr>
                        <a:t>AI Labs</a:t>
                      </a:r>
                    </a:p>
                  </a:txBody>
                  <a:tcPr marL="101600" marR="101600" marT="76200" marB="762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2C3"/>
                      </a:solidFill>
                    </a:lnB>
                    <a:solidFill>
                      <a:srgbClr val="E6F2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500" dirty="0">
                          <a:solidFill>
                            <a:srgbClr val="2E2B24"/>
                          </a:solidFill>
                          <a:latin typeface="Calibri"/>
                        </a:rPr>
                        <a:t>Three lessons where pupils train and test their own AI</a:t>
                      </a:r>
                    </a:p>
                  </a:txBody>
                  <a:tcPr marL="101600" marR="101600" marT="76200" marB="762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2C3"/>
                      </a:solidFill>
                    </a:lnB>
                    <a:solidFill>
                      <a:srgbClr val="E6F2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500" dirty="0">
                          <a:solidFill>
                            <a:srgbClr val="2E2B24"/>
                          </a:solidFill>
                          <a:latin typeface="Calibri"/>
                        </a:rPr>
                        <a:t>Live for KS3</a:t>
                      </a:r>
                    </a:p>
                  </a:txBody>
                  <a:tcPr marL="101600" marR="101600" marT="76200" marB="762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2C3"/>
                      </a:solidFill>
                    </a:lnB>
                    <a:solidFill>
                      <a:srgbClr val="E6F2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500" dirty="0">
                          <a:solidFill>
                            <a:srgbClr val="2E2B24"/>
                          </a:solidFill>
                          <a:latin typeface="Calibri"/>
                        </a:rPr>
                        <a:t>In school plans; £49</a:t>
                      </a:r>
                    </a:p>
                  </a:txBody>
                  <a:tcPr marL="101600" marR="101600" marT="76200" marB="762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2C3"/>
                      </a:solidFill>
                    </a:lnB>
                    <a:solidFill>
                      <a:srgbClr val="E6F2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algn="l"/>
                      <a:r>
                        <a:rPr lang="en-GB" sz="1500" b="1" dirty="0">
                          <a:solidFill>
                            <a:srgbClr val="1A1A1A"/>
                          </a:solidFill>
                          <a:latin typeface="Calibri"/>
                        </a:rPr>
                        <a:t>Model Forge</a:t>
                      </a:r>
                    </a:p>
                  </a:txBody>
                  <a:tcPr marL="101600" marR="101600" marT="76200" marB="762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2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500" dirty="0">
                          <a:solidFill>
                            <a:srgbClr val="2E2B24"/>
                          </a:solidFill>
                          <a:latin typeface="Calibri"/>
                        </a:rPr>
                        <a:t>AI projects for GCSE and A level</a:t>
                      </a:r>
                    </a:p>
                  </a:txBody>
                  <a:tcPr marL="101600" marR="101600" marT="76200" marB="762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2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500" dirty="0">
                          <a:solidFill>
                            <a:srgbClr val="2E2B24"/>
                          </a:solidFill>
                          <a:latin typeface="Calibri"/>
                        </a:rPr>
                        <a:t>Live</a:t>
                      </a:r>
                    </a:p>
                  </a:txBody>
                  <a:tcPr marL="101600" marR="101600" marT="76200" marB="762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2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500" dirty="0">
                          <a:solidFill>
                            <a:srgbClr val="2E2B24"/>
                          </a:solidFill>
                          <a:latin typeface="Calibri"/>
                        </a:rPr>
                        <a:t>£19; school +£99</a:t>
                      </a:r>
                    </a:p>
                  </a:txBody>
                  <a:tcPr marL="101600" marR="101600" marT="76200" marB="762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2C3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algn="l"/>
                      <a:r>
                        <a:rPr lang="en-GB" sz="1500" b="1" dirty="0">
                          <a:solidFill>
                            <a:srgbClr val="1A1A1A"/>
                          </a:solidFill>
                          <a:latin typeface="Calibri"/>
                        </a:rPr>
                        <a:t>Coding tools</a:t>
                      </a:r>
                    </a:p>
                  </a:txBody>
                  <a:tcPr marL="101600" marR="101600" marT="76200" marB="762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2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500" dirty="0">
                          <a:solidFill>
                            <a:srgbClr val="2E2B24"/>
                          </a:solidFill>
                          <a:latin typeface="Calibri"/>
                        </a:rPr>
                        <a:t>Blocks, Python turtle and Python with step-through</a:t>
                      </a:r>
                    </a:p>
                  </a:txBody>
                  <a:tcPr marL="101600" marR="101600" marT="76200" marB="762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2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500" dirty="0">
                          <a:solidFill>
                            <a:srgbClr val="2E2B24"/>
                          </a:solidFill>
                          <a:latin typeface="Calibri"/>
                        </a:rPr>
                        <a:t>Live</a:t>
                      </a:r>
                    </a:p>
                  </a:txBody>
                  <a:tcPr marL="101600" marR="101600" marT="76200" marB="762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2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500" dirty="0">
                          <a:solidFill>
                            <a:srgbClr val="2E2B24"/>
                          </a:solidFill>
                          <a:latin typeface="Calibri"/>
                        </a:rPr>
                        <a:t>Free</a:t>
                      </a:r>
                    </a:p>
                  </a:txBody>
                  <a:tcPr marL="101600" marR="101600" marT="76200" marB="762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2C3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algn="l"/>
                      <a:r>
                        <a:rPr lang="en-GB" sz="1500" b="1" dirty="0">
                          <a:solidFill>
                            <a:srgbClr val="1A1A1A"/>
                          </a:solidFill>
                          <a:latin typeface="Calibri"/>
                        </a:rPr>
                        <a:t>SEND Suite</a:t>
                      </a:r>
                    </a:p>
                  </a:txBody>
                  <a:tcPr marL="101600" marR="101600" marT="76200" marB="762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2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500" dirty="0">
                          <a:solidFill>
                            <a:srgbClr val="2E2B24"/>
                          </a:solidFill>
                          <a:latin typeface="Calibri"/>
                        </a:rPr>
                        <a:t>Progress charts and visual timetables for special schools</a:t>
                      </a:r>
                    </a:p>
                  </a:txBody>
                  <a:tcPr marL="101600" marR="101600" marT="76200" marB="762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2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500" dirty="0">
                          <a:solidFill>
                            <a:srgbClr val="2E2B24"/>
                          </a:solidFill>
                          <a:latin typeface="Calibri"/>
                        </a:rPr>
                        <a:t>Research trial</a:t>
                      </a:r>
                    </a:p>
                  </a:txBody>
                  <a:tcPr marL="101600" marR="101600" marT="76200" marB="762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2C3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500" dirty="0">
                          <a:solidFill>
                            <a:srgbClr val="2E2B24"/>
                          </a:solidFill>
                          <a:latin typeface="Calibri"/>
                        </a:rPr>
                        <a:t>By invitation</a:t>
                      </a:r>
                    </a:p>
                  </a:txBody>
                  <a:tcPr marL="101600" marR="101600" marT="76200" marB="76200" anchor="ctr">
                    <a:lnL w="0">
                      <a:noFill/>
                    </a:lnL>
                    <a:lnR w="0">
                      <a:noFill/>
                    </a:lnR>
                    <a:lnT w="9525" cap="flat" cmpd="sng" algn="ctr">
                      <a:solidFill>
                        <a:srgbClr val="D9D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9D2C3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1" name="Source"/>
          <p:cNvSpPr txBox="1"/>
          <p:nvPr/>
        </p:nvSpPr>
        <p:spPr>
          <a:xfrm>
            <a:off x="457200" y="6223000"/>
            <a:ext cx="11277600" cy="254000"/>
          </a:xfrm>
          <a:prstGeom prst="rect">
            <a:avLst/>
          </a:prstGeom>
          <a:noFill/>
        </p:spPr>
        <p:txBody>
          <a:bodyPr wrap="square" lIns="91440" tIns="0" rIns="91440" bIns="0">
            <a:noAutofit/>
          </a:bodyPr>
          <a:lstStyle/>
          <a:p>
            <a:r>
              <a:rPr lang="en-GB" sz="1000" dirty="0">
                <a:solidFill>
                  <a:srgbClr val="6B6557"/>
                </a:solidFill>
                <a:latin typeface="Calibri"/>
              </a:rPr>
              <a:t>Prices are per year. AI Labs is free in school plans; the £49 class set is for individual teachers. Source: lessonsmith.net, October 2026</a:t>
            </a:r>
          </a:p>
        </p:txBody>
      </p:sp>
    </p:spTree>
    <p:extLst>
      <p:ext uri="{BB962C8B-B14F-4D97-AF65-F5344CB8AC3E}">
        <p14:creationId xmlns:p14="http://schemas.microsoft.com/office/powerpoint/2010/main" val="2515634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3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ackgroun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2302D"/>
          </a:solidFill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0DC266-6AE4-2F90-39D7-B0C2A55A7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11277600" cy="1066800"/>
          </a:xfrm>
        </p:spPr>
        <p:txBody>
          <a:bodyPr anchor="b">
            <a:normAutofit/>
          </a:bodyPr>
          <a:lstStyle/>
          <a:p>
            <a:pPr algn="l"/>
            <a:r>
              <a:rPr lang="en-GB" sz="2600" b="1" dirty="0">
                <a:solidFill>
                  <a:srgbClr val="FFFFFF"/>
                </a:solidFill>
                <a:latin typeface="Calibri"/>
              </a:rPr>
              <a:t>Next steps</a:t>
            </a:r>
          </a:p>
        </p:txBody>
      </p:sp>
      <p:sp>
        <p:nvSpPr>
          <p:cNvPr id="12" name="Accent 1"/>
          <p:cNvSpPr/>
          <p:nvPr/>
        </p:nvSpPr>
        <p:spPr>
          <a:xfrm>
            <a:off x="457200" y="1981200"/>
            <a:ext cx="3556000" cy="63500"/>
          </a:xfrm>
          <a:prstGeom prst="rect">
            <a:avLst/>
          </a:prstGeom>
          <a:solidFill>
            <a:srgbClr val="2DD4BF"/>
          </a:solidFill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endParaRPr lang="en-GB" dirty="0"/>
          </a:p>
        </p:txBody>
      </p:sp>
      <p:sp>
        <p:nvSpPr>
          <p:cNvPr id="13" name="Option 1"/>
          <p:cNvSpPr/>
          <p:nvPr/>
        </p:nvSpPr>
        <p:spPr>
          <a:xfrm>
            <a:off x="457200" y="2044700"/>
            <a:ext cx="3556000" cy="1905000"/>
          </a:xfrm>
          <a:prstGeom prst="rect">
            <a:avLst/>
          </a:prstGeom>
          <a:solidFill>
            <a:srgbClr val="1B423E"/>
          </a:solidFill>
          <a:ln>
            <a:noFill/>
          </a:ln>
        </p:spPr>
        <p:txBody>
          <a:bodyPr wrap="square" lIns="228600" tIns="228600" rIns="228600" bIns="152400" anchor="t">
            <a:noAutofit/>
          </a:bodyPr>
          <a:lstStyle/>
          <a:p>
            <a:pPr>
              <a:spcAft>
                <a:spcPts val="900"/>
              </a:spcAft>
            </a:pPr>
            <a:r>
              <a:rPr lang="en-GB" sz="2000" b="1" dirty="0">
                <a:solidFill>
                  <a:srgbClr val="FFFFFF"/>
                </a:solidFill>
                <a:latin typeface="Calibri"/>
              </a:rPr>
              <a:t>Partner with us</a:t>
            </a:r>
          </a:p>
          <a:p>
            <a:r>
              <a:rPr lang="en-GB" sz="1600" dirty="0">
                <a:solidFill>
                  <a:srgbClr val="CFE7E3"/>
                </a:solidFill>
                <a:latin typeface="Calibri"/>
              </a:rPr>
              <a:t>Talk to us about distribution, content or investment partnerships</a:t>
            </a:r>
          </a:p>
        </p:txBody>
      </p:sp>
      <p:sp>
        <p:nvSpPr>
          <p:cNvPr id="14" name="Accent 2"/>
          <p:cNvSpPr/>
          <p:nvPr/>
        </p:nvSpPr>
        <p:spPr>
          <a:xfrm>
            <a:off x="4318000" y="1981200"/>
            <a:ext cx="3556000" cy="63500"/>
          </a:xfrm>
          <a:prstGeom prst="rect">
            <a:avLst/>
          </a:prstGeom>
          <a:solidFill>
            <a:srgbClr val="2DD4BF"/>
          </a:solidFill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endParaRPr lang="en-GB" dirty="0"/>
          </a:p>
        </p:txBody>
      </p:sp>
      <p:sp>
        <p:nvSpPr>
          <p:cNvPr id="15" name="Option 2"/>
          <p:cNvSpPr/>
          <p:nvPr/>
        </p:nvSpPr>
        <p:spPr>
          <a:xfrm>
            <a:off x="4318000" y="2044700"/>
            <a:ext cx="3556000" cy="1905000"/>
          </a:xfrm>
          <a:prstGeom prst="rect">
            <a:avLst/>
          </a:prstGeom>
          <a:solidFill>
            <a:srgbClr val="1B423E"/>
          </a:solidFill>
          <a:ln>
            <a:noFill/>
          </a:ln>
        </p:spPr>
        <p:txBody>
          <a:bodyPr wrap="square" lIns="228600" tIns="228600" rIns="228600" bIns="152400" anchor="t">
            <a:noAutofit/>
          </a:bodyPr>
          <a:lstStyle/>
          <a:p>
            <a:pPr>
              <a:spcAft>
                <a:spcPts val="900"/>
              </a:spcAft>
            </a:pPr>
            <a:r>
              <a:rPr lang="en-GB" sz="2000" b="1" dirty="0">
                <a:solidFill>
                  <a:srgbClr val="FFFFFF"/>
                </a:solidFill>
                <a:latin typeface="Calibri"/>
              </a:rPr>
              <a:t>Pilot in a school</a:t>
            </a:r>
          </a:p>
          <a:p>
            <a:r>
              <a:rPr lang="en-GB" sz="1600" dirty="0">
                <a:solidFill>
                  <a:srgbClr val="CFE7E3"/>
                </a:solidFill>
                <a:latin typeface="Calibri"/>
              </a:rPr>
              <a:t>Get a quote for a school or trust licence, paid by invoice</a:t>
            </a:r>
          </a:p>
        </p:txBody>
      </p:sp>
      <p:sp>
        <p:nvSpPr>
          <p:cNvPr id="16" name="Accent 3"/>
          <p:cNvSpPr/>
          <p:nvPr/>
        </p:nvSpPr>
        <p:spPr>
          <a:xfrm>
            <a:off x="8178800" y="1981200"/>
            <a:ext cx="3556000" cy="63500"/>
          </a:xfrm>
          <a:prstGeom prst="rect">
            <a:avLst/>
          </a:prstGeom>
          <a:solidFill>
            <a:srgbClr val="2DD4BF"/>
          </a:solidFill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endParaRPr lang="en-GB" dirty="0"/>
          </a:p>
        </p:txBody>
      </p:sp>
      <p:sp>
        <p:nvSpPr>
          <p:cNvPr id="17" name="Option 3"/>
          <p:cNvSpPr/>
          <p:nvPr/>
        </p:nvSpPr>
        <p:spPr>
          <a:xfrm>
            <a:off x="8178800" y="2044700"/>
            <a:ext cx="3556000" cy="1905000"/>
          </a:xfrm>
          <a:prstGeom prst="rect">
            <a:avLst/>
          </a:prstGeom>
          <a:solidFill>
            <a:srgbClr val="1B423E"/>
          </a:solidFill>
          <a:ln>
            <a:noFill/>
          </a:ln>
        </p:spPr>
        <p:txBody>
          <a:bodyPr wrap="square" lIns="228600" tIns="228600" rIns="228600" bIns="152400" anchor="t">
            <a:noAutofit/>
          </a:bodyPr>
          <a:lstStyle/>
          <a:p>
            <a:pPr>
              <a:spcAft>
                <a:spcPts val="900"/>
              </a:spcAft>
            </a:pPr>
            <a:r>
              <a:rPr lang="en-GB" sz="2000" b="1" dirty="0">
                <a:solidFill>
                  <a:srgbClr val="FFFFFF"/>
                </a:solidFill>
                <a:latin typeface="Calibri"/>
              </a:rPr>
              <a:t>Join the SEND Suite trial</a:t>
            </a:r>
          </a:p>
          <a:p>
            <a:r>
              <a:rPr lang="en-GB" sz="1600" dirty="0">
                <a:solidFill>
                  <a:srgbClr val="CFE7E3"/>
                </a:solidFill>
                <a:latin typeface="Calibri"/>
              </a:rPr>
              <a:t>Special schools can apply for the research trial</a:t>
            </a:r>
          </a:p>
        </p:txBody>
      </p:sp>
      <p:sp>
        <p:nvSpPr>
          <p:cNvPr id="18" name="Contact"/>
          <p:cNvSpPr/>
          <p:nvPr/>
        </p:nvSpPr>
        <p:spPr>
          <a:xfrm>
            <a:off x="457200" y="4572000"/>
            <a:ext cx="11277600" cy="762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0" rIns="91440" bIns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en-GB" sz="2400" b="1" dirty="0">
                <a:solidFill>
                  <a:srgbClr val="2DD4BF"/>
                </a:solidFill>
                <a:latin typeface="Calibri"/>
              </a:rPr>
              <a:t>lessonsmith.net/#contact</a:t>
            </a:r>
          </a:p>
          <a:p>
            <a:r>
              <a:rPr lang="en-GB" sz="1400" dirty="0">
                <a:solidFill>
                  <a:srgbClr val="9FC2BD"/>
                </a:solidFill>
                <a:latin typeface="Calibri"/>
              </a:rPr>
              <a:t>Lessonsmith Ltd  ·  Registered in England and Wales, company number 17534029</a:t>
            </a:r>
          </a:p>
        </p:txBody>
      </p:sp>
    </p:spTree>
    <p:extLst>
      <p:ext uri="{BB962C8B-B14F-4D97-AF65-F5344CB8AC3E}">
        <p14:creationId xmlns:p14="http://schemas.microsoft.com/office/powerpoint/2010/main" val="3322122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1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e2bcf01-43be-4f07-ac0b-ab4edac85108}">
  <we:reference id="WA200010725" version="1.0.0.1" store="en-US" storeType="OMEX"/>
  <we:alternateReferences/>
  <we:properties>
    <we:property name="Microsoft.Office.CampaignId" value="&quot;none&quot;"/>
    <we:property name="claude.fileId" value="&quot;b4c4f2d3-a64a-4fde-8821-37d81210764a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D401524DC532D42A0E0ED886331A72B" ma:contentTypeVersion="13" ma:contentTypeDescription="Create a new document." ma:contentTypeScope="" ma:versionID="d936d863d335d354da51eb78ca1ae338">
  <xsd:schema xmlns:xsd="http://www.w3.org/2001/XMLSchema" xmlns:xs="http://www.w3.org/2001/XMLSchema" xmlns:p="http://schemas.microsoft.com/office/2006/metadata/properties" xmlns:ns2="f577acbf-5b0b-4b4f-9948-268e97f8d3a4" xmlns:ns3="b1e4d6ee-9f6f-43f8-a618-24f3d84da28f" targetNamespace="http://schemas.microsoft.com/office/2006/metadata/properties" ma:root="true" ma:fieldsID="5fbac08d56b1b04aa33acbc31e882ce9" ns2:_="" ns3:_="">
    <xsd:import namespace="f577acbf-5b0b-4b4f-9948-268e97f8d3a4"/>
    <xsd:import namespace="b1e4d6ee-9f6f-43f8-a618-24f3d84da2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2:Document_x0020_Purpose" minOccurs="0"/>
                <xsd:element ref="ns2:Initiative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77acbf-5b0b-4b4f-9948-268e97f8d3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Document_x0020_Purpose" ma:index="14" nillable="true" ma:displayName="Document Purpose" ma:default="Informational" ma:format="Dropdown" ma:internalName="Document_x0020_Purpose">
      <xsd:simpleType>
        <xsd:restriction base="dms:Choice">
          <xsd:enumeration value="Informational"/>
          <xsd:enumeration value="Feature Spec"/>
          <xsd:enumeration value="Engineering Design"/>
          <xsd:enumeration value="Planning"/>
        </xsd:restriction>
      </xsd:simpleType>
    </xsd:element>
    <xsd:element name="Initiatives" ma:index="15" nillable="true" ma:displayName="Initiatives" ma:description="List of initiatives related to this document" ma:internalName="Initiatives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dd-in MAU"/>
                    <xsd:enumeration value="Custom Functions"/>
                    <xsd:enumeration value="Data &amp; Analytics"/>
                    <xsd:enumeration value="DevEx: Portals &amp; Programs"/>
                    <xsd:enumeration value="DevEx: Tools &amp; Libraries"/>
                    <xsd:enumeration value="Engineering"/>
                    <xsd:enumeration value="Excel API"/>
                    <xsd:enumeration value="In-Market Support"/>
                    <xsd:enumeration value="Maker Access"/>
                    <xsd:enumeration value="SDX Runtime &amp; Partners"/>
                    <xsd:enumeration value="SDX Service Delivery"/>
                    <xsd:enumeration value="SDX API &amp; Pipeline"/>
                    <xsd:enumeration value="Shield &amp; OCE"/>
                  </xsd:restriction>
                </xsd:simpleType>
              </xsd:element>
            </xsd:sequence>
          </xsd:extension>
        </xsd:complexContent>
      </xsd:complex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MediaService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e4d6ee-9f6f-43f8-a618-24f3d84da28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2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3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Purpose xmlns="f577acbf-5b0b-4b4f-9948-268e97f8d3a4">Informational</Document_x0020_Purpose>
    <Initiatives xmlns="f577acbf-5b0b-4b4f-9948-268e97f8d3a4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79EAE08-AAD0-49B9-BF66-164C225CC5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77acbf-5b0b-4b4f-9948-268e97f8d3a4"/>
    <ds:schemaRef ds:uri="b1e4d6ee-9f6f-43f8-a618-24f3d84da28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17AB1FA-2F28-4684-9230-02ACEB6C0B0A}">
  <ds:schemaRefs>
    <ds:schemaRef ds:uri="b1e4d6ee-9f6f-43f8-a618-24f3d84da28f"/>
    <ds:schemaRef ds:uri="http://purl.org/dc/terms/"/>
    <ds:schemaRef ds:uri="http://schemas.openxmlformats.org/package/2006/metadata/core-properties"/>
    <ds:schemaRef ds:uri="f577acbf-5b0b-4b4f-9948-268e97f8d3a4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21AFCC0-734A-4A90-A597-A1CB34860DC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1551</TotalTime>
  <Words>999</Words>
  <Application>Microsoft Office PowerPoint</Application>
  <PresentationFormat>Widescreen</PresentationFormat>
  <Paragraphs>126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Lessonsmith Ltd</vt:lpstr>
      <vt:lpstr>Executive summary</vt:lpstr>
      <vt:lpstr>Lessonsmith turns a class brief into a ready-to-teach resource in minutes</vt:lpstr>
      <vt:lpstr>One subscription covers 6,900+ resource combinations, from phonics to A level</vt:lpstr>
      <vt:lpstr>Staff and students share one Lessonsmith platform, from £35 per teacher a year</vt:lpstr>
      <vt:lpstr>A free plan feeds paid tiers that run up to £129 per teacher a year</vt:lpstr>
      <vt:lpstr>A school licence gives staff and pupils one platform, from £350 a year</vt:lpstr>
      <vt:lpstr>Data protection is built in for schools, staff and pupils</vt:lpstr>
      <vt:lpstr>Pupil products extend Lessonsmith from teacher tools to whole-school use</vt:lpstr>
      <vt:lpstr>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</dc:creator>
  <cp:lastModifiedBy>syed zaidi</cp:lastModifiedBy>
  <cp:revision>3</cp:revision>
  <dcterms:created xsi:type="dcterms:W3CDTF">2018-06-07T21:39:02Z</dcterms:created>
  <dcterms:modified xsi:type="dcterms:W3CDTF">2026-10-29T23:59:33Z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0x010100CD401524DC532D42A0E0ED886331A72B</vt:lpwstr>
  </property>
  <property fmtid="{D5CDD505-2E9C-101B-9397-08002B2CF9AE}" pid="3" name="MSIP_Label_f42aa342-8706-4288-bd11-ebb85995028c_Enabled">
    <vt:lpwstr>True</vt:lpwstr>
  </property>
  <property fmtid="{D5CDD505-2E9C-101B-9397-08002B2CF9AE}" pid="4" name="MSIP_Label_f42aa342-8706-4288-bd11-ebb85995028c_SiteId">
    <vt:lpwstr>72f988bf-86f1-41af-91ab-2d7cd011db47</vt:lpwstr>
  </property>
  <property fmtid="{D5CDD505-2E9C-101B-9397-08002B2CF9AE}" pid="5" name="MSIP_Label_f42aa342-8706-4288-bd11-ebb85995028c_Owner">
    <vt:lpwstr>t-dahop@microsoft.com</vt:lpwstr>
  </property>
  <property fmtid="{D5CDD505-2E9C-101B-9397-08002B2CF9AE}" pid="6" name="MSIP_Label_f42aa342-8706-4288-bd11-ebb85995028c_SetDate">
    <vt:lpwstr>2018-06-18T13:45:27.3782680Z</vt:lpwstr>
  </property>
  <property fmtid="{D5CDD505-2E9C-101B-9397-08002B2CF9AE}" pid="7" name="MSIP_Label_f42aa342-8706-4288-bd11-ebb85995028c_Name">
    <vt:lpwstr>General</vt:lpwstr>
  </property>
  <property fmtid="{D5CDD505-2E9C-101B-9397-08002B2CF9AE}" pid="8" name="MSIP_Label_f42aa342-8706-4288-bd11-ebb85995028c_Application">
    <vt:lpwstr>Microsoft Azure Information Protection</vt:lpwstr>
  </property>
  <property fmtid="{D5CDD505-2E9C-101B-9397-08002B2CF9AE}" pid="9" name="MSIP_Label_f42aa342-8706-4288-bd11-ebb85995028c_Extended_MSFT_Method">
    <vt:lpwstr>Automatic</vt:lpwstr>
  </property>
  <property fmtid="{D5CDD505-2E9C-101B-9397-08002B2CF9AE}" pid="10" name="Sensitivity">
    <vt:lpwstr>General</vt:lpwstr>
  </property>
</Properties>
</file>